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46"/>
  </p:notesMasterIdLst>
  <p:handoutMasterIdLst>
    <p:handoutMasterId r:id="rId47"/>
  </p:handoutMasterIdLst>
  <p:sldIdLst>
    <p:sldId id="347" r:id="rId6"/>
    <p:sldId id="355" r:id="rId7"/>
    <p:sldId id="357" r:id="rId8"/>
    <p:sldId id="379" r:id="rId9"/>
    <p:sldId id="380" r:id="rId10"/>
    <p:sldId id="381" r:id="rId11"/>
    <p:sldId id="382" r:id="rId12"/>
    <p:sldId id="383" r:id="rId13"/>
    <p:sldId id="392" r:id="rId14"/>
    <p:sldId id="385" r:id="rId15"/>
    <p:sldId id="287" r:id="rId16"/>
    <p:sldId id="387" r:id="rId17"/>
    <p:sldId id="388" r:id="rId18"/>
    <p:sldId id="389" r:id="rId19"/>
    <p:sldId id="390" r:id="rId20"/>
    <p:sldId id="391" r:id="rId21"/>
    <p:sldId id="348" r:id="rId22"/>
    <p:sldId id="265" r:id="rId23"/>
    <p:sldId id="344" r:id="rId24"/>
    <p:sldId id="377" r:id="rId25"/>
    <p:sldId id="256" r:id="rId26"/>
    <p:sldId id="257" r:id="rId27"/>
    <p:sldId id="258" r:id="rId28"/>
    <p:sldId id="259" r:id="rId29"/>
    <p:sldId id="260" r:id="rId30"/>
    <p:sldId id="261" r:id="rId31"/>
    <p:sldId id="262" r:id="rId32"/>
    <p:sldId id="263" r:id="rId33"/>
    <p:sldId id="264" r:id="rId34"/>
    <p:sldId id="356" r:id="rId35"/>
    <p:sldId id="266" r:id="rId36"/>
    <p:sldId id="267" r:id="rId37"/>
    <p:sldId id="268" r:id="rId38"/>
    <p:sldId id="269" r:id="rId39"/>
    <p:sldId id="395" r:id="rId40"/>
    <p:sldId id="396" r:id="rId41"/>
    <p:sldId id="397" r:id="rId42"/>
    <p:sldId id="394" r:id="rId43"/>
    <p:sldId id="393" r:id="rId44"/>
    <p:sldId id="350" r:id="rId45"/>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B3"/>
    <a:srgbClr val="F23C55"/>
    <a:srgbClr val="31797D"/>
    <a:srgbClr val="61C791"/>
    <a:srgbClr val="C4BE71"/>
    <a:srgbClr val="C0C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4E170A-47E9-41F8-9D4F-CE9D593846AE}" v="155" dt="2026-01-20T19:49:42.2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4" autoAdjust="0"/>
    <p:restoredTop sz="94660"/>
  </p:normalViewPr>
  <p:slideViewPr>
    <p:cSldViewPr snapToGrid="0">
      <p:cViewPr varScale="1">
        <p:scale>
          <a:sx n="122" d="100"/>
          <a:sy n="122" d="100"/>
        </p:scale>
        <p:origin x="240" y="32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A0861E-A290-C343-972A-8D930BF8A753}" type="datetime1">
              <a:rPr lang="en-US" smtClean="0"/>
              <a:t>1/20/2026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96E562-0B21-E64A-9BF9-066152F32C75}" type="slidenum">
              <a:rPr lang="en-US" smtClean="0"/>
              <a:t>‹#›</a:t>
            </a:fld>
            <a:endParaRPr lang="en-US"/>
          </a:p>
        </p:txBody>
      </p:sp>
    </p:spTree>
    <p:extLst>
      <p:ext uri="{BB962C8B-B14F-4D97-AF65-F5344CB8AC3E}">
        <p14:creationId xmlns:p14="http://schemas.microsoft.com/office/powerpoint/2010/main" val="19718367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085E5E-ACFA-7342-A679-38B1749E1CF2}" type="datetime1">
              <a:rPr lang="en-US" smtClean="0"/>
              <a:t>1/20/2026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3A347B-CB28-8145-9EFB-5C239FDC866E}" type="slidenum">
              <a:rPr lang="en-US" smtClean="0"/>
              <a:t>‹#›</a:t>
            </a:fld>
            <a:endParaRPr lang="en-US"/>
          </a:p>
        </p:txBody>
      </p:sp>
    </p:spTree>
    <p:extLst>
      <p:ext uri="{BB962C8B-B14F-4D97-AF65-F5344CB8AC3E}">
        <p14:creationId xmlns:p14="http://schemas.microsoft.com/office/powerpoint/2010/main" val="3661873479"/>
      </p:ext>
    </p:extLst>
  </p:cSld>
  <p:clrMap bg1="lt1" tx1="dk1" bg2="lt2" tx2="dk2" accent1="accent1" accent2="accent2" accent3="accent3" accent4="accent4" accent5="accent5" accent6="accent6" hlink="hlink" folHlink="folHlink"/>
  <p:hf hdr="0" ftr="0" dt="0"/>
  <p:notesStyle>
    <a:lvl1pPr marL="0" algn="l" defTabSz="457189" rtl="0" eaLnBrk="1" latinLnBrk="0" hangingPunct="1">
      <a:defRPr sz="1200" kern="1200">
        <a:solidFill>
          <a:schemeClr val="tx1"/>
        </a:solidFill>
        <a:latin typeface="+mn-lt"/>
        <a:ea typeface="+mn-ea"/>
        <a:cs typeface="+mn-cs"/>
      </a:defRPr>
    </a:lvl1pPr>
    <a:lvl2pPr marL="457189" algn="l" defTabSz="457189" rtl="0" eaLnBrk="1" latinLnBrk="0" hangingPunct="1">
      <a:defRPr sz="1200" kern="1200">
        <a:solidFill>
          <a:schemeClr val="tx1"/>
        </a:solidFill>
        <a:latin typeface="+mn-lt"/>
        <a:ea typeface="+mn-ea"/>
        <a:cs typeface="+mn-cs"/>
      </a:defRPr>
    </a:lvl2pPr>
    <a:lvl3pPr marL="914377" algn="l" defTabSz="457189" rtl="0" eaLnBrk="1" latinLnBrk="0" hangingPunct="1">
      <a:defRPr sz="1200" kern="1200">
        <a:solidFill>
          <a:schemeClr val="tx1"/>
        </a:solidFill>
        <a:latin typeface="+mn-lt"/>
        <a:ea typeface="+mn-ea"/>
        <a:cs typeface="+mn-cs"/>
      </a:defRPr>
    </a:lvl3pPr>
    <a:lvl4pPr marL="1371566" algn="l" defTabSz="457189" rtl="0" eaLnBrk="1" latinLnBrk="0" hangingPunct="1">
      <a:defRPr sz="1200" kern="1200">
        <a:solidFill>
          <a:schemeClr val="tx1"/>
        </a:solidFill>
        <a:latin typeface="+mn-lt"/>
        <a:ea typeface="+mn-ea"/>
        <a:cs typeface="+mn-cs"/>
      </a:defRPr>
    </a:lvl4pPr>
    <a:lvl5pPr marL="1828754" algn="l" defTabSz="457189" rtl="0" eaLnBrk="1" latinLnBrk="0" hangingPunct="1">
      <a:defRPr sz="1200" kern="1200">
        <a:solidFill>
          <a:schemeClr val="tx1"/>
        </a:solidFill>
        <a:latin typeface="+mn-lt"/>
        <a:ea typeface="+mn-ea"/>
        <a:cs typeface="+mn-cs"/>
      </a:defRPr>
    </a:lvl5pPr>
    <a:lvl6pPr marL="2285943" algn="l" defTabSz="457189" rtl="0" eaLnBrk="1" latinLnBrk="0" hangingPunct="1">
      <a:defRPr sz="1200" kern="1200">
        <a:solidFill>
          <a:schemeClr val="tx1"/>
        </a:solidFill>
        <a:latin typeface="+mn-lt"/>
        <a:ea typeface="+mn-ea"/>
        <a:cs typeface="+mn-cs"/>
      </a:defRPr>
    </a:lvl6pPr>
    <a:lvl7pPr marL="2743131" algn="l" defTabSz="457189" rtl="0" eaLnBrk="1" latinLnBrk="0" hangingPunct="1">
      <a:defRPr sz="1200" kern="1200">
        <a:solidFill>
          <a:schemeClr val="tx1"/>
        </a:solidFill>
        <a:latin typeface="+mn-lt"/>
        <a:ea typeface="+mn-ea"/>
        <a:cs typeface="+mn-cs"/>
      </a:defRPr>
    </a:lvl7pPr>
    <a:lvl8pPr marL="3200320" algn="l" defTabSz="457189" rtl="0" eaLnBrk="1" latinLnBrk="0" hangingPunct="1">
      <a:defRPr sz="1200" kern="1200">
        <a:solidFill>
          <a:schemeClr val="tx1"/>
        </a:solidFill>
        <a:latin typeface="+mn-lt"/>
        <a:ea typeface="+mn-ea"/>
        <a:cs typeface="+mn-cs"/>
      </a:defRPr>
    </a:lvl8pPr>
    <a:lvl9pPr marL="3657509" algn="l" defTabSz="45718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6"/>
          <p:cNvSpPr>
            <a:spLocks noGrp="1" noChangeArrowheads="1"/>
          </p:cNvSpPr>
          <p:nvPr>
            <p:ph type="sldNum"/>
          </p:nvPr>
        </p:nvSpPr>
        <p:spPr>
          <a:ln/>
        </p:spPr>
        <p:txBody>
          <a:bodyPr/>
          <a:lstStyle/>
          <a:p>
            <a:fld id="{FFFE07E6-F7DF-F041-B3B3-3EB7343C5727}" type="slidenum">
              <a:rPr lang="en-US" altLang="x-none"/>
              <a:pPr/>
              <a:t>3</a:t>
            </a:fld>
            <a:endParaRPr lang="en-US" altLang="x-none"/>
          </a:p>
        </p:txBody>
      </p:sp>
      <p:sp>
        <p:nvSpPr>
          <p:cNvPr id="3584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r">
              <a:buClrTx/>
              <a:buFontTx/>
              <a:buNone/>
            </a:pPr>
            <a:fld id="{40142976-BB9A-7941-B133-AF32D41AF86D}" type="slidenum">
              <a:rPr lang="en-US" altLang="x-none" sz="1200"/>
              <a:pPr algn="r">
                <a:buClrTx/>
                <a:buFontTx/>
                <a:buNone/>
              </a:pPr>
              <a:t>3</a:t>
            </a:fld>
            <a:endParaRPr lang="en-US" altLang="x-none" sz="1200"/>
          </a:p>
        </p:txBody>
      </p:sp>
      <p:sp>
        <p:nvSpPr>
          <p:cNvPr id="35842" name="Text Box 2"/>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5843"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78244047" name="Slide Image Placeholder 1"/>
          <p:cNvSpPr>
            <a:spLocks noGrp="1" noRot="1" noChangeAspect="1"/>
          </p:cNvSpPr>
          <p:nvPr>
            <p:ph type="sldImg"/>
          </p:nvPr>
        </p:nvSpPr>
        <p:spPr bwMode="auto"/>
      </p:sp>
      <p:sp>
        <p:nvSpPr>
          <p:cNvPr id="1664072568" name="Notes Placeholder 2"/>
          <p:cNvSpPr>
            <a:spLocks noGrp="1"/>
          </p:cNvSpPr>
          <p:nvPr>
            <p:ph type="body" idx="1"/>
          </p:nvPr>
        </p:nvSpPr>
        <p:spPr bwMode="auto"/>
        <p:txBody>
          <a:bodyPr/>
          <a:lstStyle/>
          <a:p>
            <a:pPr>
              <a:defRPr/>
            </a:pPr>
            <a:endParaRPr lang="en-US"/>
          </a:p>
        </p:txBody>
      </p:sp>
      <p:sp>
        <p:nvSpPr>
          <p:cNvPr id="1913277156" name="Slide Number Placeholder 3"/>
          <p:cNvSpPr>
            <a:spLocks noGrp="1"/>
          </p:cNvSpPr>
          <p:nvPr>
            <p:ph type="sldNum" sz="quarter" idx="10"/>
          </p:nvPr>
        </p:nvSpPr>
        <p:spPr bwMode="auto"/>
        <p:txBody>
          <a:bodyPr/>
          <a:lstStyle/>
          <a:p>
            <a:pPr>
              <a:defRPr/>
            </a:pPr>
            <a:fld id="{6399B32F-DF0A-53C8-02C7-BF7A0FE40918}" type="slidenum">
              <a:rPr lang="en-US"/>
              <a:t>29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756028324" name="Google Shape;202;g141efe51803_2_39:notes"/>
          <p:cNvSpPr>
            <a:spLocks noGrp="1" noRot="1" noChangeAspect="1"/>
          </p:cNvSpPr>
          <p:nvPr>
            <p:ph type="sldImg" idx="2"/>
          </p:nvPr>
        </p:nvSpPr>
        <p:spPr bwMode="auto">
          <a:xfrm>
            <a:off x="381299" y="685800"/>
            <a:ext cx="6095999"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088457" name="Google Shape;203;g141efe51803_2_39: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497235739" name="Google Shape;210;g336dba468d0_0_293:notes"/>
          <p:cNvSpPr>
            <a:spLocks noGrp="1" noRot="1" noChangeAspect="1"/>
          </p:cNvSpPr>
          <p:nvPr>
            <p:ph type="sldImg" idx="2"/>
          </p:nvPr>
        </p:nvSpPr>
        <p:spPr bwMode="auto">
          <a:xfrm>
            <a:off x="381299" y="685800"/>
            <a:ext cx="6095999"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009517" name="Google Shape;211;g336dba468d0_0_293: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08600953" name="Google Shape;219;g336dba468d0_0_303: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246847" name="Google Shape;220;g336dba468d0_0_303: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300990179" name="Google Shape;227;g336dba468d0_0_316: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427797" name="Google Shape;228;g336dba468d0_0_316: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2118027034" name="Google Shape;235;g141efe51803_2_132:notes"/>
          <p:cNvSpPr>
            <a:spLocks noGrp="1" noRot="1" noChangeAspect="1"/>
          </p:cNvSpPr>
          <p:nvPr>
            <p:ph type="sldImg" idx="2"/>
          </p:nvPr>
        </p:nvSpPr>
        <p:spPr bwMode="auto">
          <a:xfrm>
            <a:off x="381299" y="685800"/>
            <a:ext cx="6095999"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50383" name="Google Shape;236;g141efe51803_2_132: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E721D82D-91F8-45D2-C4C3-8D0F13A2C9BB}"/>
            </a:ext>
          </a:extLst>
        </p:cNvPr>
        <p:cNvGrpSpPr/>
        <p:nvPr/>
      </p:nvGrpSpPr>
      <p:grpSpPr bwMode="auto">
        <a:xfrm>
          <a:off x="0" y="0"/>
          <a:ext cx="0" cy="0"/>
          <a:chOff x="0" y="0"/>
          <a:chExt cx="0" cy="0"/>
        </a:xfrm>
      </p:grpSpPr>
      <p:sp>
        <p:nvSpPr>
          <p:cNvPr id="2118027034" name="Google Shape;235;g141efe51803_2_132:notes">
            <a:extLst>
              <a:ext uri="{FF2B5EF4-FFF2-40B4-BE49-F238E27FC236}">
                <a16:creationId xmlns:a16="http://schemas.microsoft.com/office/drawing/2014/main" id="{38F38E52-DCAD-187C-0AB8-73D915CDF7FB}"/>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50383" name="Google Shape;236;g141efe51803_2_132:notes">
            <a:extLst>
              <a:ext uri="{FF2B5EF4-FFF2-40B4-BE49-F238E27FC236}">
                <a16:creationId xmlns:a16="http://schemas.microsoft.com/office/drawing/2014/main" id="{AC91F661-1644-7AC9-D323-7AE3C47580EC}"/>
              </a:ext>
            </a:extLst>
          </p:cNvPr>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extLst>
      <p:ext uri="{BB962C8B-B14F-4D97-AF65-F5344CB8AC3E}">
        <p14:creationId xmlns:p14="http://schemas.microsoft.com/office/powerpoint/2010/main" val="496556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A50D4403-450E-C429-2C83-5ADCB5E3028C}"/>
            </a:ext>
          </a:extLst>
        </p:cNvPr>
        <p:cNvGrpSpPr/>
        <p:nvPr/>
      </p:nvGrpSpPr>
      <p:grpSpPr bwMode="auto">
        <a:xfrm>
          <a:off x="0" y="0"/>
          <a:ext cx="0" cy="0"/>
          <a:chOff x="0" y="0"/>
          <a:chExt cx="0" cy="0"/>
        </a:xfrm>
      </p:grpSpPr>
      <p:sp>
        <p:nvSpPr>
          <p:cNvPr id="2118027034" name="Google Shape;235;g141efe51803_2_132:notes">
            <a:extLst>
              <a:ext uri="{FF2B5EF4-FFF2-40B4-BE49-F238E27FC236}">
                <a16:creationId xmlns:a16="http://schemas.microsoft.com/office/drawing/2014/main" id="{ABB39DA4-9984-F68F-8943-70A1171A7B1B}"/>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50383" name="Google Shape;236;g141efe51803_2_132:notes">
            <a:extLst>
              <a:ext uri="{FF2B5EF4-FFF2-40B4-BE49-F238E27FC236}">
                <a16:creationId xmlns:a16="http://schemas.microsoft.com/office/drawing/2014/main" id="{F4BABB93-675A-8E16-A783-565F9E4FBDA2}"/>
              </a:ext>
            </a:extLst>
          </p:cNvPr>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extLst>
      <p:ext uri="{BB962C8B-B14F-4D97-AF65-F5344CB8AC3E}">
        <p14:creationId xmlns:p14="http://schemas.microsoft.com/office/powerpoint/2010/main" val="1102191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79325541-48D6-D37A-5DD9-EB9BC36E860B}"/>
            </a:ext>
          </a:extLst>
        </p:cNvPr>
        <p:cNvGrpSpPr/>
        <p:nvPr/>
      </p:nvGrpSpPr>
      <p:grpSpPr bwMode="auto">
        <a:xfrm>
          <a:off x="0" y="0"/>
          <a:ext cx="0" cy="0"/>
          <a:chOff x="0" y="0"/>
          <a:chExt cx="0" cy="0"/>
        </a:xfrm>
      </p:grpSpPr>
      <p:sp>
        <p:nvSpPr>
          <p:cNvPr id="2118027034" name="Google Shape;235;g141efe51803_2_132:notes">
            <a:extLst>
              <a:ext uri="{FF2B5EF4-FFF2-40B4-BE49-F238E27FC236}">
                <a16:creationId xmlns:a16="http://schemas.microsoft.com/office/drawing/2014/main" id="{A0CFDA55-9FC0-9A49-DF4D-1BCB4E3A8F4B}"/>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50383" name="Google Shape;236;g141efe51803_2_132:notes">
            <a:extLst>
              <a:ext uri="{FF2B5EF4-FFF2-40B4-BE49-F238E27FC236}">
                <a16:creationId xmlns:a16="http://schemas.microsoft.com/office/drawing/2014/main" id="{49B203BF-3EAD-CF4E-8C9F-CC4B77BABBCA}"/>
              </a:ext>
            </a:extLst>
          </p:cNvPr>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extLst>
      <p:ext uri="{BB962C8B-B14F-4D97-AF65-F5344CB8AC3E}">
        <p14:creationId xmlns:p14="http://schemas.microsoft.com/office/powerpoint/2010/main" val="335501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32EE7E6A-B483-1786-020E-D5B53C1AE189}"/>
            </a:ext>
          </a:extLst>
        </p:cNvPr>
        <p:cNvGrpSpPr/>
        <p:nvPr/>
      </p:nvGrpSpPr>
      <p:grpSpPr bwMode="auto">
        <a:xfrm>
          <a:off x="0" y="0"/>
          <a:ext cx="0" cy="0"/>
          <a:chOff x="0" y="0"/>
          <a:chExt cx="0" cy="0"/>
        </a:xfrm>
      </p:grpSpPr>
      <p:sp>
        <p:nvSpPr>
          <p:cNvPr id="2118027034" name="Google Shape;235;g141efe51803_2_132:notes">
            <a:extLst>
              <a:ext uri="{FF2B5EF4-FFF2-40B4-BE49-F238E27FC236}">
                <a16:creationId xmlns:a16="http://schemas.microsoft.com/office/drawing/2014/main" id="{A0FB7C8D-4929-627B-DDC9-34605C0EFCC0}"/>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50383" name="Google Shape;236;g141efe51803_2_132:notes">
            <a:extLst>
              <a:ext uri="{FF2B5EF4-FFF2-40B4-BE49-F238E27FC236}">
                <a16:creationId xmlns:a16="http://schemas.microsoft.com/office/drawing/2014/main" id="{A89127F1-6F29-8A71-E97B-D12CB1BED294}"/>
              </a:ext>
            </a:extLst>
          </p:cNvPr>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extLst>
      <p:ext uri="{BB962C8B-B14F-4D97-AF65-F5344CB8AC3E}">
        <p14:creationId xmlns:p14="http://schemas.microsoft.com/office/powerpoint/2010/main" val="2062365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88B889A-B544-2915-E6D3-4DF73F9E2FD9}" type="slidenum">
              <a:rPr/>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48155705" name="Slide Image Placeholder 1"/>
          <p:cNvSpPr>
            <a:spLocks noGrp="1" noRot="1" noChangeAspect="1"/>
          </p:cNvSpPr>
          <p:nvPr>
            <p:ph type="sldImg"/>
          </p:nvPr>
        </p:nvSpPr>
        <p:spPr bwMode="auto"/>
      </p:sp>
      <p:sp>
        <p:nvSpPr>
          <p:cNvPr id="1693835525" name="Notes Placeholder 2"/>
          <p:cNvSpPr>
            <a:spLocks noGrp="1"/>
          </p:cNvSpPr>
          <p:nvPr>
            <p:ph type="body" idx="1"/>
          </p:nvPr>
        </p:nvSpPr>
        <p:spPr bwMode="auto"/>
        <p:txBody>
          <a:bodyPr/>
          <a:lstStyle/>
          <a:p>
            <a:pPr>
              <a:defRPr/>
            </a:pPr>
            <a:endParaRPr/>
          </a:p>
        </p:txBody>
      </p:sp>
      <p:sp>
        <p:nvSpPr>
          <p:cNvPr id="1860070321" name="Slide Number Placeholder 3"/>
          <p:cNvSpPr>
            <a:spLocks noGrp="1"/>
          </p:cNvSpPr>
          <p:nvPr>
            <p:ph type="sldNum" sz="quarter" idx="10"/>
          </p:nvPr>
        </p:nvSpPr>
        <p:spPr bwMode="auto"/>
        <p:txBody>
          <a:bodyPr/>
          <a:lstStyle/>
          <a:p>
            <a:pPr>
              <a:defRPr/>
            </a:pPr>
            <a:fld id="{EAFF2996-BC91-D3D7-7846-D66C917E1F76}" type="slidenum">
              <a:rPr/>
              <a:t>22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31482494" name="Slide Image Placeholder 1"/>
          <p:cNvSpPr>
            <a:spLocks noGrp="1" noRot="1" noChangeAspect="1"/>
          </p:cNvSpPr>
          <p:nvPr>
            <p:ph type="sldImg"/>
          </p:nvPr>
        </p:nvSpPr>
        <p:spPr bwMode="auto"/>
      </p:sp>
      <p:sp>
        <p:nvSpPr>
          <p:cNvPr id="1147976808" name="Notes Placeholder 2"/>
          <p:cNvSpPr>
            <a:spLocks noGrp="1"/>
          </p:cNvSpPr>
          <p:nvPr>
            <p:ph type="body" idx="1"/>
          </p:nvPr>
        </p:nvSpPr>
        <p:spPr bwMode="auto"/>
        <p:txBody>
          <a:bodyPr/>
          <a:lstStyle/>
          <a:p>
            <a:pPr>
              <a:defRPr/>
            </a:pPr>
            <a:endParaRPr/>
          </a:p>
        </p:txBody>
      </p:sp>
      <p:sp>
        <p:nvSpPr>
          <p:cNvPr id="200355513" name="Slide Number Placeholder 3"/>
          <p:cNvSpPr>
            <a:spLocks noGrp="1"/>
          </p:cNvSpPr>
          <p:nvPr>
            <p:ph type="sldNum" sz="quarter" idx="10"/>
          </p:nvPr>
        </p:nvSpPr>
        <p:spPr bwMode="auto"/>
        <p:txBody>
          <a:bodyPr/>
          <a:lstStyle/>
          <a:p>
            <a:pPr>
              <a:defRPr/>
            </a:pPr>
            <a:fld id="{EB14E7EE-DAE0-4B5B-7A1C-59F0FA384DB4}" type="slidenum">
              <a:rPr/>
              <a:t>23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B217E63-6562-97E6-AFA5-8D5980F9171B}" type="slidenum">
              <a:rPr/>
              <a:t>24</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34810214" name="Slide Image Placeholder 1"/>
          <p:cNvSpPr>
            <a:spLocks noGrp="1" noRot="1" noChangeAspect="1"/>
          </p:cNvSpPr>
          <p:nvPr>
            <p:ph type="sldImg"/>
          </p:nvPr>
        </p:nvSpPr>
        <p:spPr bwMode="auto"/>
      </p:sp>
      <p:sp>
        <p:nvSpPr>
          <p:cNvPr id="1679560637" name="Notes Placeholder 2"/>
          <p:cNvSpPr>
            <a:spLocks noGrp="1"/>
          </p:cNvSpPr>
          <p:nvPr>
            <p:ph type="body" idx="1"/>
          </p:nvPr>
        </p:nvSpPr>
        <p:spPr bwMode="auto"/>
        <p:txBody>
          <a:bodyPr/>
          <a:lstStyle/>
          <a:p>
            <a:pPr>
              <a:defRPr/>
            </a:pPr>
            <a:endParaRPr lang="en-US"/>
          </a:p>
        </p:txBody>
      </p:sp>
      <p:sp>
        <p:nvSpPr>
          <p:cNvPr id="806069705" name="Slide Number Placeholder 3"/>
          <p:cNvSpPr>
            <a:spLocks noGrp="1"/>
          </p:cNvSpPr>
          <p:nvPr>
            <p:ph type="sldNum" sz="quarter" idx="10"/>
          </p:nvPr>
        </p:nvSpPr>
        <p:spPr bwMode="auto"/>
        <p:txBody>
          <a:bodyPr/>
          <a:lstStyle/>
          <a:p>
            <a:pPr>
              <a:defRPr/>
            </a:pPr>
            <a:fld id="{45EFC731-6C4A-B0C3-3A0B-E980616FE588}" type="slidenum">
              <a:rPr lang="en-US"/>
              <a:t>25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23243420" name="Slide Image Placeholder 1"/>
          <p:cNvSpPr>
            <a:spLocks noGrp="1" noRot="1" noChangeAspect="1"/>
          </p:cNvSpPr>
          <p:nvPr>
            <p:ph type="sldImg"/>
          </p:nvPr>
        </p:nvSpPr>
        <p:spPr bwMode="auto"/>
      </p:sp>
      <p:sp>
        <p:nvSpPr>
          <p:cNvPr id="1939323683" name="Notes Placeholder 2"/>
          <p:cNvSpPr>
            <a:spLocks noGrp="1"/>
          </p:cNvSpPr>
          <p:nvPr>
            <p:ph type="body" idx="1"/>
          </p:nvPr>
        </p:nvSpPr>
        <p:spPr bwMode="auto"/>
        <p:txBody>
          <a:bodyPr/>
          <a:lstStyle/>
          <a:p>
            <a:pPr>
              <a:defRPr/>
            </a:pPr>
            <a:endParaRPr lang="en-US"/>
          </a:p>
        </p:txBody>
      </p:sp>
      <p:sp>
        <p:nvSpPr>
          <p:cNvPr id="1840545131" name="Slide Number Placeholder 3"/>
          <p:cNvSpPr>
            <a:spLocks noGrp="1"/>
          </p:cNvSpPr>
          <p:nvPr>
            <p:ph type="sldNum" sz="quarter" idx="10"/>
          </p:nvPr>
        </p:nvSpPr>
        <p:spPr bwMode="auto"/>
        <p:txBody>
          <a:bodyPr/>
          <a:lstStyle/>
          <a:p>
            <a:pPr>
              <a:defRPr/>
            </a:pPr>
            <a:fld id="{92D741A7-8713-00A4-635E-F4B5B029FE97}" type="slidenum">
              <a:rPr lang="en-US"/>
              <a:t>26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09775792" name="Slide Image Placeholder 1"/>
          <p:cNvSpPr>
            <a:spLocks noGrp="1" noRot="1" noChangeAspect="1"/>
          </p:cNvSpPr>
          <p:nvPr>
            <p:ph type="sldImg"/>
          </p:nvPr>
        </p:nvSpPr>
        <p:spPr bwMode="auto"/>
      </p:sp>
      <p:sp>
        <p:nvSpPr>
          <p:cNvPr id="236055146" name="Notes Placeholder 2"/>
          <p:cNvSpPr>
            <a:spLocks noGrp="1"/>
          </p:cNvSpPr>
          <p:nvPr>
            <p:ph type="body" idx="1"/>
          </p:nvPr>
        </p:nvSpPr>
        <p:spPr bwMode="auto"/>
        <p:txBody>
          <a:bodyPr/>
          <a:lstStyle/>
          <a:p>
            <a:pPr>
              <a:defRPr/>
            </a:pPr>
            <a:endParaRPr/>
          </a:p>
        </p:txBody>
      </p:sp>
      <p:sp>
        <p:nvSpPr>
          <p:cNvPr id="828138639" name="Slide Number Placeholder 3"/>
          <p:cNvSpPr>
            <a:spLocks noGrp="1"/>
          </p:cNvSpPr>
          <p:nvPr>
            <p:ph type="sldNum" sz="quarter" idx="10"/>
          </p:nvPr>
        </p:nvSpPr>
        <p:spPr bwMode="auto"/>
        <p:txBody>
          <a:bodyPr/>
          <a:lstStyle/>
          <a:p>
            <a:pPr>
              <a:defRPr/>
            </a:pPr>
            <a:fld id="{30EC07CB-C87D-A677-9CD1-64C9187C1981}" type="slidenum">
              <a:rPr/>
              <a:t>27</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9341734" name="Slide Image Placeholder 1"/>
          <p:cNvSpPr>
            <a:spLocks noGrp="1" noRot="1" noChangeAspect="1"/>
          </p:cNvSpPr>
          <p:nvPr>
            <p:ph type="sldImg"/>
          </p:nvPr>
        </p:nvSpPr>
        <p:spPr bwMode="auto"/>
      </p:sp>
      <p:sp>
        <p:nvSpPr>
          <p:cNvPr id="1079732185" name="Notes Placeholder 2"/>
          <p:cNvSpPr>
            <a:spLocks noGrp="1"/>
          </p:cNvSpPr>
          <p:nvPr>
            <p:ph type="body" idx="1"/>
          </p:nvPr>
        </p:nvSpPr>
        <p:spPr bwMode="auto"/>
        <p:txBody>
          <a:bodyPr/>
          <a:lstStyle/>
          <a:p>
            <a:pPr>
              <a:defRPr/>
            </a:pPr>
            <a:endParaRPr lang="en-US"/>
          </a:p>
        </p:txBody>
      </p:sp>
      <p:sp>
        <p:nvSpPr>
          <p:cNvPr id="1054651792" name="Slide Number Placeholder 3"/>
          <p:cNvSpPr>
            <a:spLocks noGrp="1"/>
          </p:cNvSpPr>
          <p:nvPr>
            <p:ph type="sldNum" sz="quarter" idx="10"/>
          </p:nvPr>
        </p:nvSpPr>
        <p:spPr bwMode="auto"/>
        <p:txBody>
          <a:bodyPr/>
          <a:lstStyle/>
          <a:p>
            <a:pPr>
              <a:defRPr/>
            </a:pPr>
            <a:fld id="{69A2143F-BE84-EFF6-C6D4-608A79CDEC33}" type="slidenum">
              <a:rPr lang="en-US"/>
              <a:t>28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3326" y="2130425"/>
            <a:ext cx="11321705"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423325" y="3886200"/>
            <a:ext cx="11321705"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23325" y="6435175"/>
            <a:ext cx="882679" cy="365125"/>
          </a:xfrm>
        </p:spPr>
        <p:txBody>
          <a:bodyPr/>
          <a:lstStyle>
            <a:lvl1pPr>
              <a:defRPr sz="800"/>
            </a:lvl1pPr>
          </a:lstStyle>
          <a:p>
            <a:fld id="{FCBF892A-90B9-4A4C-9B78-34F649D8EAEB}" type="datetime3">
              <a:rPr lang="en-US" smtClean="0"/>
              <a:t>20 January 2026</a:t>
            </a:fld>
            <a:endParaRPr lang="en-US" dirty="0"/>
          </a:p>
        </p:txBody>
      </p:sp>
      <p:sp>
        <p:nvSpPr>
          <p:cNvPr id="5" name="Footer Placeholder 4"/>
          <p:cNvSpPr>
            <a:spLocks noGrp="1"/>
          </p:cNvSpPr>
          <p:nvPr>
            <p:ph type="ftr" sz="quarter" idx="11"/>
          </p:nvPr>
        </p:nvSpPr>
        <p:spPr>
          <a:xfrm>
            <a:off x="1576212" y="6435175"/>
            <a:ext cx="8214315" cy="365125"/>
          </a:xfrm>
        </p:spPr>
        <p:txBody>
          <a:bodyPr/>
          <a:lstStyle>
            <a:lvl1pPr>
              <a:defRPr sz="800"/>
            </a:lvl1pPr>
          </a:lstStyle>
          <a:p>
            <a:r>
              <a:rPr lang="en-US"/>
              <a:t>Library Summerschool 2022</a:t>
            </a:r>
            <a:endParaRPr lang="en-US" dirty="0"/>
          </a:p>
        </p:txBody>
      </p:sp>
      <p:sp>
        <p:nvSpPr>
          <p:cNvPr id="6" name="Slide Number Placeholder 5"/>
          <p:cNvSpPr>
            <a:spLocks noGrp="1"/>
          </p:cNvSpPr>
          <p:nvPr>
            <p:ph type="sldNum" sz="quarter" idx="12"/>
          </p:nvPr>
        </p:nvSpPr>
        <p:spPr>
          <a:xfrm>
            <a:off x="10997456" y="6435175"/>
            <a:ext cx="747574" cy="365125"/>
          </a:xfrm>
        </p:spPr>
        <p:txBody>
          <a:bodyPr/>
          <a:lstStyle>
            <a:lvl1pPr>
              <a:defRPr sz="800"/>
            </a:lvl1pPr>
          </a:lstStyle>
          <a:p>
            <a:fld id="{9472861B-B525-804C-B059-F2A9A9C02901}" type="slidenum">
              <a:rPr lang="en-US" smtClean="0"/>
              <a:pPr/>
              <a:t>‹#›</a:t>
            </a:fld>
            <a:endParaRPr lang="en-US" dirty="0"/>
          </a:p>
        </p:txBody>
      </p:sp>
    </p:spTree>
    <p:extLst>
      <p:ext uri="{BB962C8B-B14F-4D97-AF65-F5344CB8AC3E}">
        <p14:creationId xmlns:p14="http://schemas.microsoft.com/office/powerpoint/2010/main" val="1073835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CBF16F-A233-F145-BB8A-B5BB1C57DAED}" type="datetime3">
              <a:rPr lang="en-US" smtClean="0"/>
              <a:t>20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943985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72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CCB99F-1C94-3045-ACC6-8CB9A5FD025E}" type="datetime3">
              <a:rPr lang="en-US" smtClean="0"/>
              <a:t>20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4166649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no logo">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381DBBFC-C007-8D4F-9EB5-1CF747BBABFE}" type="slidenum">
              <a:rPr lang="en-GB" altLang="x-none"/>
              <a:pPr/>
              <a:t>‹#›</a:t>
            </a:fld>
            <a:endParaRPr lang="en-GB" altLang="x-none"/>
          </a:p>
        </p:txBody>
      </p:sp>
      <p:sp>
        <p:nvSpPr>
          <p:cNvPr id="3" name="Rectangle 2"/>
          <p:cNvSpPr/>
          <p:nvPr userDrawn="1"/>
        </p:nvSpPr>
        <p:spPr bwMode="auto">
          <a:xfrm>
            <a:off x="10678017" y="188640"/>
            <a:ext cx="1466655" cy="136815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spTree>
    <p:extLst>
      <p:ext uri="{BB962C8B-B14F-4D97-AF65-F5344CB8AC3E}">
        <p14:creationId xmlns:p14="http://schemas.microsoft.com/office/powerpoint/2010/main" val="78597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3326" y="2130425"/>
            <a:ext cx="11321705"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423325" y="3886200"/>
            <a:ext cx="11321705"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23325" y="6435175"/>
            <a:ext cx="882679" cy="365125"/>
          </a:xfrm>
          <a:prstGeom prst="rect">
            <a:avLst/>
          </a:prstGeom>
        </p:spPr>
        <p:txBody>
          <a:bodyPr/>
          <a:lstStyle>
            <a:lvl1pPr>
              <a:defRPr sz="800"/>
            </a:lvl1pPr>
          </a:lstStyle>
          <a:p>
            <a:fld id="{FCBF892A-90B9-4A4C-9B78-34F649D8EAEB}" type="datetime3">
              <a:rPr lang="en-US" smtClean="0"/>
              <a:t>20 January 2026</a:t>
            </a:fld>
            <a:endParaRPr lang="en-US" dirty="0"/>
          </a:p>
        </p:txBody>
      </p:sp>
      <p:sp>
        <p:nvSpPr>
          <p:cNvPr id="5" name="Footer Placeholder 4"/>
          <p:cNvSpPr>
            <a:spLocks noGrp="1"/>
          </p:cNvSpPr>
          <p:nvPr>
            <p:ph type="ftr" sz="quarter" idx="11"/>
          </p:nvPr>
        </p:nvSpPr>
        <p:spPr>
          <a:xfrm>
            <a:off x="1576212" y="6435175"/>
            <a:ext cx="8214315" cy="365125"/>
          </a:xfrm>
          <a:prstGeom prst="rect">
            <a:avLst/>
          </a:prstGeom>
        </p:spPr>
        <p:txBody>
          <a:bodyPr/>
          <a:lstStyle>
            <a:lvl1pPr>
              <a:defRPr sz="800"/>
            </a:lvl1pPr>
          </a:lstStyle>
          <a:p>
            <a:r>
              <a:rPr lang="en-US"/>
              <a:t>Library Summerschool 2022</a:t>
            </a:r>
            <a:endParaRPr lang="en-US" dirty="0"/>
          </a:p>
        </p:txBody>
      </p:sp>
      <p:sp>
        <p:nvSpPr>
          <p:cNvPr id="6" name="Slide Number Placeholder 5"/>
          <p:cNvSpPr>
            <a:spLocks noGrp="1"/>
          </p:cNvSpPr>
          <p:nvPr>
            <p:ph type="sldNum" sz="quarter" idx="12"/>
          </p:nvPr>
        </p:nvSpPr>
        <p:spPr>
          <a:xfrm>
            <a:off x="10997456" y="6435175"/>
            <a:ext cx="747574" cy="365125"/>
          </a:xfrm>
          <a:prstGeom prst="rect">
            <a:avLst/>
          </a:prstGeom>
        </p:spPr>
        <p:txBody>
          <a:bodyPr/>
          <a:lstStyle>
            <a:lvl1pPr>
              <a:defRPr sz="800"/>
            </a:lvl1pPr>
          </a:lstStyle>
          <a:p>
            <a:fld id="{9472861B-B525-804C-B059-F2A9A9C02901}" type="slidenum">
              <a:rPr lang="en-US" smtClean="0"/>
              <a:pPr/>
              <a:t>‹#›</a:t>
            </a:fld>
            <a:endParaRPr lang="en-US" dirty="0"/>
          </a:p>
        </p:txBody>
      </p:sp>
    </p:spTree>
    <p:extLst>
      <p:ext uri="{BB962C8B-B14F-4D97-AF65-F5344CB8AC3E}">
        <p14:creationId xmlns:p14="http://schemas.microsoft.com/office/powerpoint/2010/main" val="4198995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371600"/>
            <a:ext cx="10972800" cy="114300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600" y="25146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2A4BBE9E-0D67-DA4C-BE65-8F16158FCE1B}" type="datetime3">
              <a:rPr lang="en-US" smtClean="0"/>
              <a:t>20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546439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D067BC0E-E890-1849-A5AA-A16FC4F8F19C}" type="datetime3">
              <a:rPr lang="en-US" smtClean="0"/>
              <a:t>20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487803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162878"/>
            <a:ext cx="10972800" cy="1143000"/>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6096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23325" y="6356344"/>
            <a:ext cx="882679" cy="365125"/>
          </a:xfrm>
          <a:prstGeom prst="rect">
            <a:avLst/>
          </a:prstGeom>
        </p:spPr>
        <p:txBody>
          <a:bodyPr/>
          <a:lstStyle/>
          <a:p>
            <a:fld id="{351797EB-1964-F649-B8A5-DCB03F6DFDE0}" type="datetime3">
              <a:rPr lang="en-US" smtClean="0"/>
              <a:t>20 January 2026</a:t>
            </a:fld>
            <a:endParaRPr lang="en-US"/>
          </a:p>
        </p:txBody>
      </p:sp>
      <p:sp>
        <p:nvSpPr>
          <p:cNvPr id="6" name="Footer Placeholder 5"/>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7" name="Slide Number Placeholder 6"/>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43342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23325" y="6356344"/>
            <a:ext cx="882679" cy="365125"/>
          </a:xfrm>
          <a:prstGeom prst="rect">
            <a:avLst/>
          </a:prstGeom>
        </p:spPr>
        <p:txBody>
          <a:bodyPr/>
          <a:lstStyle/>
          <a:p>
            <a:fld id="{B60643B9-CB12-4340-B400-669A4BE32927}" type="datetime3">
              <a:rPr lang="en-US" smtClean="0"/>
              <a:t>20 January 2026</a:t>
            </a:fld>
            <a:endParaRPr lang="en-US"/>
          </a:p>
        </p:txBody>
      </p:sp>
      <p:sp>
        <p:nvSpPr>
          <p:cNvPr id="8" name="Footer Placeholder 7"/>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9" name="Slide Number Placeholder 8"/>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559878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23325" y="6356344"/>
            <a:ext cx="882679" cy="365125"/>
          </a:xfrm>
          <a:prstGeom prst="rect">
            <a:avLst/>
          </a:prstGeom>
        </p:spPr>
        <p:txBody>
          <a:bodyPr/>
          <a:lstStyle/>
          <a:p>
            <a:fld id="{80B8DF09-CB01-214F-AD89-D46EBFE619AC}" type="datetime3">
              <a:rPr lang="en-US" smtClean="0"/>
              <a:t>20 January 2026</a:t>
            </a:fld>
            <a:endParaRPr lang="en-US"/>
          </a:p>
        </p:txBody>
      </p:sp>
      <p:sp>
        <p:nvSpPr>
          <p:cNvPr id="4" name="Footer Placeholder 3"/>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5" name="Slide Number Placeholder 4"/>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2839626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23325" y="6356344"/>
            <a:ext cx="882679" cy="365125"/>
          </a:xfrm>
          <a:prstGeom prst="rect">
            <a:avLst/>
          </a:prstGeom>
        </p:spPr>
        <p:txBody>
          <a:bodyPr/>
          <a:lstStyle/>
          <a:p>
            <a:fld id="{C8853667-F3E9-9741-B7D2-37E6DCB54A3A}" type="datetime3">
              <a:rPr lang="en-US" smtClean="0"/>
              <a:t>20 January 2026</a:t>
            </a:fld>
            <a:endParaRPr lang="en-US"/>
          </a:p>
        </p:txBody>
      </p:sp>
      <p:sp>
        <p:nvSpPr>
          <p:cNvPr id="3" name="Footer Placeholder 2"/>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4" name="Slide Number Placeholder 3"/>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756735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371600"/>
            <a:ext cx="10972800" cy="114300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600" y="25146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BBE9E-0D67-DA4C-BE65-8F16158FCE1B}" type="datetime3">
              <a:rPr lang="en-US" smtClean="0"/>
              <a:t>20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99868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23325" y="6356344"/>
            <a:ext cx="882679" cy="365125"/>
          </a:xfrm>
          <a:prstGeom prst="rect">
            <a:avLst/>
          </a:prstGeom>
        </p:spPr>
        <p:txBody>
          <a:bodyPr/>
          <a:lstStyle/>
          <a:p>
            <a:fld id="{8A84EBF6-4D10-6C48-8F5A-4E41A77A381F}" type="datetime3">
              <a:rPr lang="en-US" smtClean="0"/>
              <a:t>20 January 2026</a:t>
            </a:fld>
            <a:endParaRPr lang="en-US"/>
          </a:p>
        </p:txBody>
      </p:sp>
      <p:sp>
        <p:nvSpPr>
          <p:cNvPr id="6" name="Footer Placeholder 5"/>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7" name="Slide Number Placeholder 6"/>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4166852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23325" y="6356344"/>
            <a:ext cx="882679" cy="365125"/>
          </a:xfrm>
          <a:prstGeom prst="rect">
            <a:avLst/>
          </a:prstGeom>
        </p:spPr>
        <p:txBody>
          <a:bodyPr/>
          <a:lstStyle/>
          <a:p>
            <a:fld id="{60630F15-BE67-AA4E-BA84-EC969A2B6A90}" type="datetime3">
              <a:rPr lang="en-US" smtClean="0"/>
              <a:t>20 January 2026</a:t>
            </a:fld>
            <a:endParaRPr lang="en-US"/>
          </a:p>
        </p:txBody>
      </p:sp>
      <p:sp>
        <p:nvSpPr>
          <p:cNvPr id="6" name="Footer Placeholder 5"/>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7" name="Slide Number Placeholder 6"/>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0654341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94CBF16F-A233-F145-BB8A-B5BB1C57DAED}" type="datetime3">
              <a:rPr lang="en-US" smtClean="0"/>
              <a:t>20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4170322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72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1BCCB99F-1C94-3045-ACC6-8CB9A5FD025E}" type="datetime3">
              <a:rPr lang="en-US" smtClean="0"/>
              <a:t>20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582313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67BC0E-E890-1849-A5AA-A16FC4F8F19C}" type="datetime3">
              <a:rPr lang="en-US" smtClean="0"/>
              <a:t>20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478883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162878"/>
            <a:ext cx="10972800" cy="1143000"/>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6096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1797EB-1964-F649-B8A5-DCB03F6DFDE0}" type="datetime3">
              <a:rPr lang="en-US" smtClean="0"/>
              <a:t>20 January 2026</a:t>
            </a:fld>
            <a:endParaRPr lang="en-US"/>
          </a:p>
        </p:txBody>
      </p:sp>
      <p:sp>
        <p:nvSpPr>
          <p:cNvPr id="6" name="Footer Placeholder 5"/>
          <p:cNvSpPr>
            <a:spLocks noGrp="1"/>
          </p:cNvSpPr>
          <p:nvPr>
            <p:ph type="ftr" sz="quarter" idx="11"/>
          </p:nvPr>
        </p:nvSpPr>
        <p:spPr/>
        <p:txBody>
          <a:bodyPr/>
          <a:lstStyle/>
          <a:p>
            <a:r>
              <a:rPr lang="en-US"/>
              <a:t>Library Summerschool 2022</a:t>
            </a:r>
          </a:p>
        </p:txBody>
      </p:sp>
      <p:sp>
        <p:nvSpPr>
          <p:cNvPr id="7" name="Slide Number Placeholder 6"/>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4822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0643B9-CB12-4340-B400-669A4BE32927}" type="datetime3">
              <a:rPr lang="en-US" smtClean="0"/>
              <a:t>20 January 2026</a:t>
            </a:fld>
            <a:endParaRPr lang="en-US"/>
          </a:p>
        </p:txBody>
      </p:sp>
      <p:sp>
        <p:nvSpPr>
          <p:cNvPr id="8" name="Footer Placeholder 7"/>
          <p:cNvSpPr>
            <a:spLocks noGrp="1"/>
          </p:cNvSpPr>
          <p:nvPr>
            <p:ph type="ftr" sz="quarter" idx="11"/>
          </p:nvPr>
        </p:nvSpPr>
        <p:spPr/>
        <p:txBody>
          <a:bodyPr/>
          <a:lstStyle/>
          <a:p>
            <a:r>
              <a:rPr lang="en-US"/>
              <a:t>Library Summerschool 2022</a:t>
            </a:r>
          </a:p>
        </p:txBody>
      </p:sp>
      <p:sp>
        <p:nvSpPr>
          <p:cNvPr id="9" name="Slide Number Placeholder 8"/>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877788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80B8DF09-CB01-214F-AD89-D46EBFE619AC}" type="datetime3">
              <a:rPr lang="en-US" smtClean="0"/>
              <a:t>20 January 2026</a:t>
            </a:fld>
            <a:endParaRPr lang="en-US"/>
          </a:p>
        </p:txBody>
      </p:sp>
      <p:sp>
        <p:nvSpPr>
          <p:cNvPr id="4" name="Footer Placeholder 3"/>
          <p:cNvSpPr>
            <a:spLocks noGrp="1"/>
          </p:cNvSpPr>
          <p:nvPr>
            <p:ph type="ftr" sz="quarter" idx="11"/>
          </p:nvPr>
        </p:nvSpPr>
        <p:spPr/>
        <p:txBody>
          <a:bodyPr/>
          <a:lstStyle/>
          <a:p>
            <a:r>
              <a:rPr lang="en-US"/>
              <a:t>Library Summerschool 2022</a:t>
            </a:r>
          </a:p>
        </p:txBody>
      </p:sp>
      <p:sp>
        <p:nvSpPr>
          <p:cNvPr id="5" name="Slide Number Placeholder 4"/>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099466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853667-F3E9-9741-B7D2-37E6DCB54A3A}" type="datetime3">
              <a:rPr lang="en-US" smtClean="0"/>
              <a:t>20 January 2026</a:t>
            </a:fld>
            <a:endParaRPr lang="en-US"/>
          </a:p>
        </p:txBody>
      </p:sp>
      <p:sp>
        <p:nvSpPr>
          <p:cNvPr id="3" name="Footer Placeholder 2"/>
          <p:cNvSpPr>
            <a:spLocks noGrp="1"/>
          </p:cNvSpPr>
          <p:nvPr>
            <p:ph type="ftr" sz="quarter" idx="11"/>
          </p:nvPr>
        </p:nvSpPr>
        <p:spPr/>
        <p:txBody>
          <a:bodyPr/>
          <a:lstStyle/>
          <a:p>
            <a:r>
              <a:rPr lang="en-US"/>
              <a:t>Library Summerschool 2022</a:t>
            </a:r>
          </a:p>
        </p:txBody>
      </p:sp>
      <p:sp>
        <p:nvSpPr>
          <p:cNvPr id="4" name="Slide Number Placeholder 3"/>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574082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84EBF6-4D10-6C48-8F5A-4E41A77A381F}" type="datetime3">
              <a:rPr lang="en-US" smtClean="0"/>
              <a:t>20 January 2026</a:t>
            </a:fld>
            <a:endParaRPr lang="en-US"/>
          </a:p>
        </p:txBody>
      </p:sp>
      <p:sp>
        <p:nvSpPr>
          <p:cNvPr id="6" name="Footer Placeholder 5"/>
          <p:cNvSpPr>
            <a:spLocks noGrp="1"/>
          </p:cNvSpPr>
          <p:nvPr>
            <p:ph type="ftr" sz="quarter" idx="11"/>
          </p:nvPr>
        </p:nvSpPr>
        <p:spPr/>
        <p:txBody>
          <a:bodyPr/>
          <a:lstStyle/>
          <a:p>
            <a:r>
              <a:rPr lang="en-US"/>
              <a:t>Library Summerschool 2022</a:t>
            </a:r>
          </a:p>
        </p:txBody>
      </p:sp>
      <p:sp>
        <p:nvSpPr>
          <p:cNvPr id="7" name="Slide Number Placeholder 6"/>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739198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630F15-BE67-AA4E-BA84-EC969A2B6A90}" type="datetime3">
              <a:rPr lang="en-US" smtClean="0"/>
              <a:t>20 January 2026</a:t>
            </a:fld>
            <a:endParaRPr lang="en-US"/>
          </a:p>
        </p:txBody>
      </p:sp>
      <p:sp>
        <p:nvSpPr>
          <p:cNvPr id="6" name="Footer Placeholder 5"/>
          <p:cNvSpPr>
            <a:spLocks noGrp="1"/>
          </p:cNvSpPr>
          <p:nvPr>
            <p:ph type="ftr" sz="quarter" idx="11"/>
          </p:nvPr>
        </p:nvSpPr>
        <p:spPr/>
        <p:txBody>
          <a:bodyPr/>
          <a:lstStyle/>
          <a:p>
            <a:r>
              <a:rPr lang="en-US"/>
              <a:t>Library Summerschool 2022</a:t>
            </a:r>
          </a:p>
        </p:txBody>
      </p:sp>
      <p:sp>
        <p:nvSpPr>
          <p:cNvPr id="7" name="Slide Number Placeholder 6"/>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2723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45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23325" y="6356344"/>
            <a:ext cx="882679" cy="365125"/>
          </a:xfrm>
          <a:prstGeom prst="rect">
            <a:avLst/>
          </a:prstGeom>
        </p:spPr>
        <p:txBody>
          <a:bodyPr vert="horz" lIns="0" tIns="45720" rIns="0" bIns="45720" rtlCol="0" anchor="ctr"/>
          <a:lstStyle>
            <a:lvl1pPr algn="l">
              <a:defRPr sz="900">
                <a:solidFill>
                  <a:schemeClr val="bg1">
                    <a:lumMod val="50000"/>
                  </a:schemeClr>
                </a:solidFill>
              </a:defRPr>
            </a:lvl1pPr>
          </a:lstStyle>
          <a:p>
            <a:fld id="{04129769-0E90-7C49-865E-6975BBB53E93}" type="datetime3">
              <a:rPr lang="en-US" smtClean="0"/>
              <a:t>20 January 2026</a:t>
            </a:fld>
            <a:endParaRPr lang="en-US" dirty="0"/>
          </a:p>
        </p:txBody>
      </p:sp>
      <p:sp>
        <p:nvSpPr>
          <p:cNvPr id="5" name="Footer Placeholder 4"/>
          <p:cNvSpPr>
            <a:spLocks noGrp="1"/>
          </p:cNvSpPr>
          <p:nvPr>
            <p:ph type="ftr" sz="quarter" idx="3"/>
          </p:nvPr>
        </p:nvSpPr>
        <p:spPr>
          <a:xfrm>
            <a:off x="1576212" y="6356344"/>
            <a:ext cx="8214315" cy="365125"/>
          </a:xfrm>
          <a:prstGeom prst="rect">
            <a:avLst/>
          </a:prstGeom>
        </p:spPr>
        <p:txBody>
          <a:bodyPr vert="horz" lIns="0" tIns="45720" rIns="91440" bIns="45720" rtlCol="0" anchor="ctr"/>
          <a:lstStyle>
            <a:lvl1pPr algn="l">
              <a:defRPr sz="900">
                <a:solidFill>
                  <a:schemeClr val="bg1">
                    <a:lumMod val="50000"/>
                  </a:schemeClr>
                </a:solidFill>
              </a:defRPr>
            </a:lvl1pPr>
          </a:lstStyle>
          <a:p>
            <a:r>
              <a:rPr lang="en-US"/>
              <a:t>Library Summerschool 2022</a:t>
            </a:r>
            <a:endParaRPr lang="en-US" dirty="0"/>
          </a:p>
        </p:txBody>
      </p:sp>
      <p:sp>
        <p:nvSpPr>
          <p:cNvPr id="6" name="Slide Number Placeholder 5"/>
          <p:cNvSpPr>
            <a:spLocks noGrp="1"/>
          </p:cNvSpPr>
          <p:nvPr>
            <p:ph type="sldNum" sz="quarter" idx="4"/>
          </p:nvPr>
        </p:nvSpPr>
        <p:spPr>
          <a:xfrm>
            <a:off x="10997456" y="6356344"/>
            <a:ext cx="747574" cy="365125"/>
          </a:xfrm>
          <a:prstGeom prst="rect">
            <a:avLst/>
          </a:prstGeom>
        </p:spPr>
        <p:txBody>
          <a:bodyPr vert="horz" lIns="91440" tIns="45720" rIns="0" bIns="45720" rtlCol="0" anchor="ctr"/>
          <a:lstStyle>
            <a:lvl1pPr algn="r">
              <a:defRPr sz="900">
                <a:solidFill>
                  <a:schemeClr val="bg1">
                    <a:lumMod val="50000"/>
                  </a:schemeClr>
                </a:solidFill>
              </a:defRPr>
            </a:lvl1pPr>
          </a:lstStyle>
          <a:p>
            <a:fld id="{9472861B-B525-804C-B059-F2A9A9C02901}" type="slidenum">
              <a:rPr lang="en-US" smtClean="0"/>
              <a:pPr/>
              <a:t>‹#›</a:t>
            </a:fld>
            <a:endParaRPr lang="en-US" dirty="0"/>
          </a:p>
        </p:txBody>
      </p:sp>
      <p:pic>
        <p:nvPicPr>
          <p:cNvPr id="3" name="Picture 2">
            <a:extLst>
              <a:ext uri="{FF2B5EF4-FFF2-40B4-BE49-F238E27FC236}">
                <a16:creationId xmlns:a16="http://schemas.microsoft.com/office/drawing/2014/main" id="{9555FEB9-758C-0264-A71D-56302D26E625}"/>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350" y="0"/>
            <a:ext cx="12179300" cy="584200"/>
          </a:xfrm>
          <a:prstGeom prst="rect">
            <a:avLst/>
          </a:prstGeom>
        </p:spPr>
      </p:pic>
    </p:spTree>
    <p:extLst>
      <p:ext uri="{BB962C8B-B14F-4D97-AF65-F5344CB8AC3E}">
        <p14:creationId xmlns:p14="http://schemas.microsoft.com/office/powerpoint/2010/main" val="9840633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4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B032E7-1F95-3C84-927B-C979A3EE1A5E}"/>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350" y="0"/>
            <a:ext cx="12179300" cy="635000"/>
          </a:xfrm>
          <a:prstGeom prst="rect">
            <a:avLst/>
          </a:prstGeom>
        </p:spPr>
      </p:pic>
    </p:spTree>
    <p:extLst>
      <p:ext uri="{BB962C8B-B14F-4D97-AF65-F5344CB8AC3E}">
        <p14:creationId xmlns:p14="http://schemas.microsoft.com/office/powerpoint/2010/main" val="20857313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amazon.com/dp/1660228182" TargetMode="External"/><Relationship Id="rId3" Type="http://schemas.openxmlformats.org/officeDocument/2006/relationships/hyperlink" Target="https://discoverjasp.com/" TargetMode="External"/><Relationship Id="rId7" Type="http://schemas.openxmlformats.org/officeDocument/2006/relationships/hyperlink" Target="https://jasp-stats.org/wp-content/uploads/2020/11/Statistical-Analysis-in-JASP-A-Students-Guide-v14-Nov2020.pdf" TargetMode="External"/><Relationship Id="rId2" Type="http://schemas.openxmlformats.org/officeDocument/2006/relationships/hyperlink" Target="https://jasp-stats.github.io/jasp-data-library/" TargetMode="External"/><Relationship Id="rId1" Type="http://schemas.openxmlformats.org/officeDocument/2006/relationships/slideLayout" Target="../slideLayouts/slideLayout2.xml"/><Relationship Id="rId6" Type="http://schemas.openxmlformats.org/officeDocument/2006/relationships/hyperlink" Target="https://statisticsofdoom.com/page/basic-statistics/" TargetMode="External"/><Relationship Id="rId5" Type="http://schemas.openxmlformats.org/officeDocument/2006/relationships/hyperlink" Target="https://learnstatswithjasp.com/" TargetMode="External"/><Relationship Id="rId4" Type="http://schemas.openxmlformats.org/officeDocument/2006/relationships/hyperlink" Target="https://jasp-stats.org/2024/09/02/discovering-statistics-using-jasp-the-andy-field-classic-textbook-now-adapted-for-jasp-available-early-2025/"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johnnydoorn.github.io/teaching-statistics/workshops/exercises/knn-churn.pdf" TargetMode="External"/><Relationship Id="rId2" Type="http://schemas.openxmlformats.org/officeDocument/2006/relationships/image" Target="../media/image11.tiff"/><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jasp-stats.or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jasp-stats.org/teaching-with-jasp/#worldma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lQ7Pt8vFfSrHxQ9Kh3rjY6Ttx2Yx5b1sVKEGLYU9v4Y" TargetMode="External"/><Relationship Id="rId2" Type="http://schemas.openxmlformats.org/officeDocument/2006/relationships/hyperlink" Target="https://jasp-stats.org/feature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jasp-stats.org/2023/03/06/r-syntax-mode-in-jasp-the-first-butt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forum.cogsci.nl/index.php?p=/categories/jasp-bayesfactor" TargetMode="External"/><Relationship Id="rId3" Type="http://schemas.openxmlformats.org/officeDocument/2006/relationships/hyperlink" Target="https://jasp-stats.org/how-to-use-jasp/" TargetMode="External"/><Relationship Id="rId7" Type="http://schemas.openxmlformats.org/officeDocument/2006/relationships/hyperlink" Target="https://bsky.app/profile/jaspstats.bsky.social" TargetMode="External"/><Relationship Id="rId2" Type="http://schemas.openxmlformats.org/officeDocument/2006/relationships/hyperlink" Target="https://jasp-stats.github.io/jasp-video-library/" TargetMode="External"/><Relationship Id="rId1" Type="http://schemas.openxmlformats.org/officeDocument/2006/relationships/slideLayout" Target="../slideLayouts/slideLayout2.xml"/><Relationship Id="rId6" Type="http://schemas.openxmlformats.org/officeDocument/2006/relationships/hyperlink" Target="https://www.youtube.com/playlist?list=PLNQGIbpnx726tVnQw6QyntYkuRECXbPHo" TargetMode="External"/><Relationship Id="rId11" Type="http://schemas.openxmlformats.org/officeDocument/2006/relationships/hyperlink" Target="https://jasp-stats.org/workshop/" TargetMode="External"/><Relationship Id="rId5" Type="http://schemas.openxmlformats.org/officeDocument/2006/relationships/hyperlink" Target="https://www.youtube.com/watch?v=R2ya6YvavfY" TargetMode="External"/><Relationship Id="rId10" Type="http://schemas.openxmlformats.org/officeDocument/2006/relationships/hyperlink" Target="https://github.com/jasp-stats/jasp-issues/issues" TargetMode="External"/><Relationship Id="rId4" Type="http://schemas.openxmlformats.org/officeDocument/2006/relationships/hyperlink" Target="https://www.youtube.com/@JASPStatistics" TargetMode="External"/><Relationship Id="rId9" Type="http://schemas.openxmlformats.org/officeDocument/2006/relationships/hyperlink" Target="https://jasp-stats.github.io/jasp-verification-proje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B8A40E-E158-2647-52AC-266978A73F1A}"/>
              </a:ext>
            </a:extLst>
          </p:cNvPr>
          <p:cNvPicPr>
            <a:picLocks noChangeAspect="1"/>
          </p:cNvPicPr>
          <p:nvPr/>
        </p:nvPicPr>
        <p:blipFill>
          <a:blip r:embed="rId2">
            <a:extLst>
              <a:ext uri="{28A0092B-C50C-407E-A947-70E740481C1C}">
                <a14:useLocalDpi xmlns:a14="http://schemas.microsoft.com/office/drawing/2010/main" val="0"/>
              </a:ext>
            </a:extLst>
          </a:blip>
          <a:srcRect l="7175" r="7175"/>
          <a:stretch/>
        </p:blipFill>
        <p:spPr>
          <a:xfrm>
            <a:off x="0" y="1"/>
            <a:ext cx="12192000" cy="6834154"/>
          </a:xfrm>
          <a:prstGeom prst="rect">
            <a:avLst/>
          </a:prstGeom>
        </p:spPr>
      </p:pic>
      <p:sp>
        <p:nvSpPr>
          <p:cNvPr id="8" name="Titel 1">
            <a:extLst>
              <a:ext uri="{FF2B5EF4-FFF2-40B4-BE49-F238E27FC236}">
                <a16:creationId xmlns:a16="http://schemas.microsoft.com/office/drawing/2014/main" id="{5DFF9A9F-CE8C-4BC6-9E8A-9D32FF6707C3}"/>
              </a:ext>
            </a:extLst>
          </p:cNvPr>
          <p:cNvSpPr txBox="1">
            <a:spLocks/>
          </p:cNvSpPr>
          <p:nvPr/>
        </p:nvSpPr>
        <p:spPr bwMode="auto">
          <a:xfrm>
            <a:off x="428955" y="1522205"/>
            <a:ext cx="8424863"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nchor="b"/>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defRPr/>
            </a:pPr>
            <a:r>
              <a:rPr lang="nl-NL" sz="3200" b="1" dirty="0">
                <a:solidFill>
                  <a:schemeClr val="tx1"/>
                </a:solidFill>
              </a:rPr>
              <a:t>Library Academy</a:t>
            </a:r>
          </a:p>
          <a:p>
            <a:pPr>
              <a:lnSpc>
                <a:spcPts val="3100"/>
              </a:lnSpc>
              <a:defRPr/>
            </a:pPr>
            <a:r>
              <a:rPr lang="nl-NL" sz="2200" dirty="0" err="1">
                <a:solidFill>
                  <a:srgbClr val="4D4D4D"/>
                </a:solidFill>
              </a:rPr>
              <a:t>Innovate</a:t>
            </a:r>
            <a:r>
              <a:rPr lang="nl-NL" sz="2200" dirty="0">
                <a:solidFill>
                  <a:srgbClr val="4D4D4D"/>
                </a:solidFill>
              </a:rPr>
              <a:t> </a:t>
            </a:r>
            <a:r>
              <a:rPr lang="nl-NL" sz="2200" dirty="0" err="1">
                <a:solidFill>
                  <a:srgbClr val="4D4D4D"/>
                </a:solidFill>
              </a:rPr>
              <a:t>your</a:t>
            </a:r>
            <a:r>
              <a:rPr lang="nl-NL" sz="2200" dirty="0">
                <a:solidFill>
                  <a:srgbClr val="4D4D4D"/>
                </a:solidFill>
              </a:rPr>
              <a:t> </a:t>
            </a:r>
            <a:r>
              <a:rPr lang="nl-NL" sz="2200" dirty="0" err="1">
                <a:solidFill>
                  <a:srgbClr val="4D4D4D"/>
                </a:solidFill>
              </a:rPr>
              <a:t>education</a:t>
            </a:r>
            <a:endParaRPr lang="nl-NL" sz="2200" dirty="0">
              <a:solidFill>
                <a:srgbClr val="4D4D4D"/>
              </a:solidFill>
            </a:endParaRPr>
          </a:p>
        </p:txBody>
      </p:sp>
      <p:sp>
        <p:nvSpPr>
          <p:cNvPr id="9" name="Titel 1">
            <a:extLst>
              <a:ext uri="{FF2B5EF4-FFF2-40B4-BE49-F238E27FC236}">
                <a16:creationId xmlns:a16="http://schemas.microsoft.com/office/drawing/2014/main" id="{658EFEC0-D2C1-25FD-A483-C0D883BA520D}"/>
              </a:ext>
            </a:extLst>
          </p:cNvPr>
          <p:cNvSpPr txBox="1">
            <a:spLocks/>
          </p:cNvSpPr>
          <p:nvPr/>
        </p:nvSpPr>
        <p:spPr bwMode="auto">
          <a:xfrm>
            <a:off x="428955" y="2817605"/>
            <a:ext cx="8424863"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lnSpc>
                <a:spcPts val="1400"/>
              </a:lnSpc>
              <a:defRPr/>
            </a:pPr>
            <a:r>
              <a:rPr lang="nl-NL" sz="1100" dirty="0">
                <a:solidFill>
                  <a:schemeClr val="bg1">
                    <a:lumMod val="50000"/>
                  </a:schemeClr>
                </a:solidFill>
              </a:rPr>
              <a:t>21-01-2026</a:t>
            </a:r>
          </a:p>
        </p:txBody>
      </p:sp>
      <p:pic>
        <p:nvPicPr>
          <p:cNvPr id="3" name="Picture 2">
            <a:extLst>
              <a:ext uri="{FF2B5EF4-FFF2-40B4-BE49-F238E27FC236}">
                <a16:creationId xmlns:a16="http://schemas.microsoft.com/office/drawing/2014/main" id="{8EF438D5-879F-C8CE-3550-34CD93EF8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 y="0"/>
            <a:ext cx="12179300" cy="787400"/>
          </a:xfrm>
          <a:prstGeom prst="rect">
            <a:avLst/>
          </a:prstGeom>
        </p:spPr>
      </p:pic>
    </p:spTree>
    <p:extLst>
      <p:ext uri="{BB962C8B-B14F-4D97-AF65-F5344CB8AC3E}">
        <p14:creationId xmlns:p14="http://schemas.microsoft.com/office/powerpoint/2010/main" val="1054803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78DDE-C650-F79E-7F3F-4C3B40A01E0C}"/>
              </a:ext>
            </a:extLst>
          </p:cNvPr>
          <p:cNvSpPr>
            <a:spLocks noGrp="1"/>
          </p:cNvSpPr>
          <p:nvPr>
            <p:ph type="title"/>
          </p:nvPr>
        </p:nvSpPr>
        <p:spPr>
          <a:xfrm>
            <a:off x="609600" y="991456"/>
            <a:ext cx="10972800" cy="1143000"/>
          </a:xfrm>
        </p:spPr>
        <p:txBody>
          <a:bodyPr/>
          <a:lstStyle/>
          <a:p>
            <a:r>
              <a:rPr lang="en-NL" dirty="0">
                <a:latin typeface="Cantarell" panose="02000603000000000000" pitchFamily="2" charset="0"/>
              </a:rPr>
              <a:t>JASP Literature</a:t>
            </a:r>
          </a:p>
        </p:txBody>
      </p:sp>
      <p:sp>
        <p:nvSpPr>
          <p:cNvPr id="3" name="Content Placeholder 2">
            <a:extLst>
              <a:ext uri="{FF2B5EF4-FFF2-40B4-BE49-F238E27FC236}">
                <a16:creationId xmlns:a16="http://schemas.microsoft.com/office/drawing/2014/main" id="{D48F187D-AD89-B934-BA0C-D662B8FD20AA}"/>
              </a:ext>
            </a:extLst>
          </p:cNvPr>
          <p:cNvSpPr>
            <a:spLocks noGrp="1"/>
          </p:cNvSpPr>
          <p:nvPr>
            <p:ph idx="1"/>
          </p:nvPr>
        </p:nvSpPr>
        <p:spPr>
          <a:xfrm>
            <a:off x="609600" y="2134456"/>
            <a:ext cx="10972800" cy="4525963"/>
          </a:xfrm>
        </p:spPr>
        <p:txBody>
          <a:bodyPr>
            <a:normAutofit fontScale="92500"/>
          </a:bodyPr>
          <a:lstStyle/>
          <a:p>
            <a:pPr marL="342900" indent="-342900">
              <a:lnSpc>
                <a:spcPct val="150000"/>
              </a:lnSpc>
              <a:buFont typeface="Arial" panose="020B0604020202020204" pitchFamily="34" charset="0"/>
              <a:buChar char="•"/>
            </a:pPr>
            <a:r>
              <a:rPr lang="en-GB" sz="2400" dirty="0">
                <a:latin typeface="Cantarell" panose="02000603000000000000" pitchFamily="2" charset="0"/>
                <a:hlinkClick r:id="rId2"/>
              </a:rPr>
              <a:t>The JASP Data Library</a:t>
            </a:r>
            <a:endParaRPr lang="en-GB" sz="2400" dirty="0">
              <a:latin typeface="Cantarell" panose="02000603000000000000" pitchFamily="2" charset="0"/>
            </a:endParaRPr>
          </a:p>
          <a:p>
            <a:pPr marL="342900" indent="-342900">
              <a:lnSpc>
                <a:spcPct val="150000"/>
              </a:lnSpc>
              <a:buFont typeface="Arial" panose="020B0604020202020204" pitchFamily="34" charset="0"/>
              <a:buChar char="•"/>
            </a:pPr>
            <a:r>
              <a:rPr lang="en-GB" sz="2400" dirty="0">
                <a:latin typeface="Cantarell" panose="02000603000000000000" pitchFamily="2" charset="0"/>
                <a:hlinkClick r:id="rId3"/>
              </a:rPr>
              <a:t>Discovering</a:t>
            </a:r>
            <a:r>
              <a:rPr lang="en-GB" sz="2400" dirty="0">
                <a:latin typeface="Cantarell" panose="02000603000000000000" pitchFamily="2" charset="0"/>
                <a:hlinkClick r:id="rId4"/>
              </a:rPr>
              <a:t> Statistics Using JASP</a:t>
            </a:r>
            <a:endParaRPr lang="en-GB" sz="2400" dirty="0">
              <a:latin typeface="Cantarell" panose="02000603000000000000" pitchFamily="2" charset="0"/>
              <a:hlinkClick r:id="rId5"/>
            </a:endParaRP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5"/>
              </a:rPr>
              <a:t>Learning Statistics with JASP: A Tutorial for Psychology Students and Other Beginners by Danielle J. Navarro, David R. Foxcroft, and Thomas J. Faulkenberry</a:t>
            </a: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6"/>
              </a:rPr>
              <a:t>Statistics of Doom by Erin Buchanan</a:t>
            </a:r>
            <a:endParaRPr lang="en-GB" sz="2400" dirty="0">
              <a:latin typeface="Cantarell" panose="02000603000000000000" pitchFamily="2" charset="0"/>
            </a:endParaRP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7"/>
              </a:rPr>
              <a:t>Statistical Analysis in JASP. A Guide for Students by Mark Goss-Sampson</a:t>
            </a: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8"/>
              </a:rPr>
              <a:t>Quantitative Analysis with JASP open-source software by Chris Halter</a:t>
            </a:r>
            <a:r>
              <a:rPr lang="en-GB" sz="2400" dirty="0">
                <a:latin typeface="Cantarell" panose="02000603000000000000" pitchFamily="2" charset="0"/>
              </a:rPr>
              <a:t> (amazon)</a:t>
            </a:r>
          </a:p>
        </p:txBody>
      </p:sp>
    </p:spTree>
    <p:extLst>
      <p:ext uri="{BB962C8B-B14F-4D97-AF65-F5344CB8AC3E}">
        <p14:creationId xmlns:p14="http://schemas.microsoft.com/office/powerpoint/2010/main" val="91944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810712" y="2636912"/>
            <a:ext cx="2930938" cy="936104"/>
            <a:chOff x="3335486" y="2677568"/>
            <a:chExt cx="2930938" cy="936104"/>
          </a:xfrm>
        </p:grpSpPr>
        <p:pic>
          <p:nvPicPr>
            <p:cNvPr id="13" name="Picture 12"/>
            <p:cNvPicPr>
              <a:picLocks noChangeAspect="1"/>
            </p:cNvPicPr>
            <p:nvPr/>
          </p:nvPicPr>
          <p:blipFill>
            <a:blip r:embed="rId2"/>
            <a:stretch>
              <a:fillRect/>
            </a:stretch>
          </p:blipFill>
          <p:spPr>
            <a:xfrm>
              <a:off x="3335486" y="2805650"/>
              <a:ext cx="588442" cy="594636"/>
            </a:xfrm>
            <a:prstGeom prst="rect">
              <a:avLst/>
            </a:prstGeom>
          </p:spPr>
        </p:pic>
        <p:sp>
          <p:nvSpPr>
            <p:cNvPr id="14" name="Text Box 1"/>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Tree>
    <p:extLst>
      <p:ext uri="{BB962C8B-B14F-4D97-AF65-F5344CB8AC3E}">
        <p14:creationId xmlns:p14="http://schemas.microsoft.com/office/powerpoint/2010/main" val="68974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77389"/>
            <a:ext cx="10972800" cy="1143000"/>
          </a:xfrm>
        </p:spPr>
        <p:txBody>
          <a:bodyPr/>
          <a:lstStyle/>
          <a:p>
            <a:r>
              <a:rPr lang="en-GB" dirty="0"/>
              <a:t>Data Management</a:t>
            </a:r>
          </a:p>
        </p:txBody>
      </p:sp>
      <p:pic>
        <p:nvPicPr>
          <p:cNvPr id="5" name="Picture 4" descr="A screenshot of a music tab&#10;&#10;AI-generated content may be incorrect.">
            <a:extLst>
              <a:ext uri="{FF2B5EF4-FFF2-40B4-BE49-F238E27FC236}">
                <a16:creationId xmlns:a16="http://schemas.microsoft.com/office/drawing/2014/main" id="{8FBC0EC6-2CA4-1F28-D015-203DFA75B322}"/>
              </a:ext>
            </a:extLst>
          </p:cNvPr>
          <p:cNvPicPr>
            <a:picLocks noChangeAspect="1"/>
          </p:cNvPicPr>
          <p:nvPr/>
        </p:nvPicPr>
        <p:blipFill>
          <a:blip r:embed="rId2"/>
          <a:stretch>
            <a:fillRect/>
          </a:stretch>
        </p:blipFill>
        <p:spPr>
          <a:xfrm>
            <a:off x="2209800" y="2203269"/>
            <a:ext cx="7772400" cy="33888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Variable View</a:t>
            </a:r>
          </a:p>
        </p:txBody>
      </p:sp>
      <p:sp>
        <p:nvSpPr>
          <p:cNvPr id="7" name="Slide Number Placeholder 6">
            <a:extLst>
              <a:ext uri="{FF2B5EF4-FFF2-40B4-BE49-F238E27FC236}">
                <a16:creationId xmlns:a16="http://schemas.microsoft.com/office/drawing/2014/main" id="{C3707CB0-185D-4F06-9880-07BE369F36E3}"/>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13</a:t>
            </a:fld>
            <a:endParaRPr lang="en-US" dirty="0"/>
          </a:p>
        </p:txBody>
      </p:sp>
      <p:pic>
        <p:nvPicPr>
          <p:cNvPr id="4" name="Picture 3" descr="Variable settings for the Name variable in the Metallica data set. First box is for entering the name of the variable, below you can select the type of variable (set to nominal here), below that you can choose how the variable is defined (computed or not). The box in the top right has room for a long variable name, which can be more descriptive. &#10;&#10;In the box below, the labels of the variable are given, which in this case are the names of the metallica band members. ">
            <a:extLst>
              <a:ext uri="{FF2B5EF4-FFF2-40B4-BE49-F238E27FC236}">
                <a16:creationId xmlns:a16="http://schemas.microsoft.com/office/drawing/2014/main" id="{A6A81A09-54D7-530D-9C98-D3D1ECB30633}"/>
              </a:ext>
            </a:extLst>
          </p:cNvPr>
          <p:cNvPicPr>
            <a:picLocks noChangeAspect="1"/>
          </p:cNvPicPr>
          <p:nvPr/>
        </p:nvPicPr>
        <p:blipFill rotWithShape="1">
          <a:blip r:embed="rId2">
            <a:extLst>
              <a:ext uri="{28A0092B-C50C-407E-A947-70E740481C1C}">
                <a14:useLocalDpi xmlns:a14="http://schemas.microsoft.com/office/drawing/2010/main" val="0"/>
              </a:ext>
            </a:extLst>
          </a:blip>
          <a:srcRect b="16039"/>
          <a:stretch/>
        </p:blipFill>
        <p:spPr>
          <a:xfrm>
            <a:off x="2209800" y="2508116"/>
            <a:ext cx="7772400" cy="40917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Types</a:t>
            </a:r>
          </a:p>
        </p:txBody>
      </p:sp>
      <p:sp>
        <p:nvSpPr>
          <p:cNvPr id="3" name="Content Placeholder 2"/>
          <p:cNvSpPr>
            <a:spLocks noGrp="1"/>
          </p:cNvSpPr>
          <p:nvPr>
            <p:ph idx="1"/>
          </p:nvPr>
        </p:nvSpPr>
        <p:spPr/>
        <p:txBody>
          <a:bodyPr/>
          <a:lstStyle/>
          <a:p>
            <a:r>
              <a:rPr lang="en-GB" dirty="0"/>
              <a:t>Scale</a:t>
            </a:r>
          </a:p>
          <a:p>
            <a:pPr lvl="1"/>
            <a:r>
              <a:rPr lang="en-GB" dirty="0"/>
              <a:t>Numbers (e.g., 7, 0, 120, 8.5)</a:t>
            </a:r>
          </a:p>
          <a:p>
            <a:r>
              <a:rPr lang="en-GB" dirty="0"/>
              <a:t>Nominal </a:t>
            </a:r>
          </a:p>
          <a:p>
            <a:pPr lvl="1"/>
            <a:r>
              <a:rPr lang="en-GB" dirty="0"/>
              <a:t>Categories (e.g., ‘Control group’, ‘Experimental group’)</a:t>
            </a:r>
          </a:p>
          <a:p>
            <a:r>
              <a:rPr lang="en-GB" dirty="0"/>
              <a:t>Ordinal</a:t>
            </a:r>
          </a:p>
          <a:p>
            <a:pPr lvl="1"/>
            <a:r>
              <a:rPr lang="en-GB" dirty="0"/>
              <a:t>Ordered values (e.g., ‘Dislike’, ‘Neutral’, ‘Like’)</a:t>
            </a:r>
          </a:p>
        </p:txBody>
      </p:sp>
      <p:pic>
        <p:nvPicPr>
          <p:cNvPr id="4" name="Picture 3">
            <a:extLst>
              <a:ext uri="{FF2B5EF4-FFF2-40B4-BE49-F238E27FC236}">
                <a16:creationId xmlns:a16="http://schemas.microsoft.com/office/drawing/2014/main" id="{44145263-46FF-2897-98C7-3BCABD49BB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6945" y="3701833"/>
            <a:ext cx="381000" cy="381000"/>
          </a:xfrm>
          <a:prstGeom prst="rect">
            <a:avLst/>
          </a:prstGeom>
        </p:spPr>
      </p:pic>
      <p:pic>
        <p:nvPicPr>
          <p:cNvPr id="5" name="Picture 4">
            <a:extLst>
              <a:ext uri="{FF2B5EF4-FFF2-40B4-BE49-F238E27FC236}">
                <a16:creationId xmlns:a16="http://schemas.microsoft.com/office/drawing/2014/main" id="{F5263BFC-95EA-2D28-5032-702268DE24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5150" y="4777581"/>
            <a:ext cx="381000" cy="381000"/>
          </a:xfrm>
          <a:prstGeom prst="rect">
            <a:avLst/>
          </a:prstGeom>
        </p:spPr>
      </p:pic>
      <p:pic>
        <p:nvPicPr>
          <p:cNvPr id="6" name="Picture 5">
            <a:extLst>
              <a:ext uri="{FF2B5EF4-FFF2-40B4-BE49-F238E27FC236}">
                <a16:creationId xmlns:a16="http://schemas.microsoft.com/office/drawing/2014/main" id="{5BC90BEC-8B85-5355-EBCB-F489D38C2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180585" y="2626084"/>
            <a:ext cx="380999" cy="381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Settings</a:t>
            </a:r>
          </a:p>
        </p:txBody>
      </p:sp>
      <p:pic>
        <p:nvPicPr>
          <p:cNvPr id="3" name="Picture 2" descr="Variable settings for an ordinal variable, similar to the settings for a nominal variable. Here, the levels have an intrinsic meaning (light, moderate, heavy) and we make sure that they have corresponding values, 1,2,3.">
            <a:extLst>
              <a:ext uri="{FF2B5EF4-FFF2-40B4-BE49-F238E27FC236}">
                <a16:creationId xmlns:a16="http://schemas.microsoft.com/office/drawing/2014/main" id="{D9038588-C827-210D-C081-CD5DD9F54EC2}"/>
              </a:ext>
            </a:extLst>
          </p:cNvPr>
          <p:cNvPicPr>
            <a:picLocks noChangeAspect="1"/>
          </p:cNvPicPr>
          <p:nvPr/>
        </p:nvPicPr>
        <p:blipFill>
          <a:blip r:embed="rId2"/>
          <a:stretch>
            <a:fillRect/>
          </a:stretch>
        </p:blipFill>
        <p:spPr>
          <a:xfrm>
            <a:off x="4266301" y="2598016"/>
            <a:ext cx="3659399" cy="38328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Computing a New Variable</a:t>
            </a:r>
          </a:p>
        </p:txBody>
      </p:sp>
      <p:pic>
        <p:nvPicPr>
          <p:cNvPr id="4" name="Picture 3" descr="The compute column interface, used for computing a new variable. On the left, available variables are listed. In the middle you specify the operation for creating a new variable - here that is taking the variable Net worth and dividing it by the variable Songs. At the top, various operators are provided, such as addition, minus, and division. On the right, more operators are provided, such as taking the absolute value and standard deviation.">
            <a:extLst>
              <a:ext uri="{FF2B5EF4-FFF2-40B4-BE49-F238E27FC236}">
                <a16:creationId xmlns:a16="http://schemas.microsoft.com/office/drawing/2014/main" id="{BD9AC83C-7F41-1F2B-C4D9-97AC8531629A}"/>
              </a:ext>
            </a:extLst>
          </p:cNvPr>
          <p:cNvPicPr>
            <a:picLocks noChangeAspect="1"/>
          </p:cNvPicPr>
          <p:nvPr/>
        </p:nvPicPr>
        <p:blipFill>
          <a:blip r:embed="rId2"/>
          <a:stretch>
            <a:fillRect/>
          </a:stretch>
        </p:blipFill>
        <p:spPr>
          <a:xfrm>
            <a:off x="1781849" y="2860646"/>
            <a:ext cx="8628302" cy="1888278"/>
          </a:xfrm>
          <a:prstGeom prst="rect">
            <a:avLst/>
          </a:prstGeom>
        </p:spPr>
      </p:pic>
      <p:pic>
        <p:nvPicPr>
          <p:cNvPr id="3" name="Picture 2" descr="A blue circle with a letter i in it&#10;&#10;AI-generated content may be incorrect.">
            <a:extLst>
              <a:ext uri="{FF2B5EF4-FFF2-40B4-BE49-F238E27FC236}">
                <a16:creationId xmlns:a16="http://schemas.microsoft.com/office/drawing/2014/main" id="{0E5C77C4-AE20-4819-DA6F-51F6DE742268}"/>
              </a:ext>
            </a:extLst>
          </p:cNvPr>
          <p:cNvPicPr>
            <a:picLocks noChangeAspect="1"/>
          </p:cNvPicPr>
          <p:nvPr/>
        </p:nvPicPr>
        <p:blipFill>
          <a:blip r:embed="rId3"/>
          <a:stretch>
            <a:fillRect/>
          </a:stretch>
        </p:blipFill>
        <p:spPr>
          <a:xfrm>
            <a:off x="10920536" y="5589240"/>
            <a:ext cx="1170487" cy="1170487"/>
          </a:xfrm>
          <a:prstGeom prst="rect">
            <a:avLst/>
          </a:prstGeom>
        </p:spPr>
      </p:pic>
    </p:spTree>
    <p:extLst>
      <p:ext uri="{BB962C8B-B14F-4D97-AF65-F5344CB8AC3E}">
        <p14:creationId xmlns:p14="http://schemas.microsoft.com/office/powerpoint/2010/main" val="235652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17E43E-ED54-ABF4-25B9-B353B688E7ED}"/>
              </a:ext>
            </a:extLst>
          </p:cNvPr>
          <p:cNvSpPr>
            <a:spLocks noGrp="1"/>
          </p:cNvSpPr>
          <p:nvPr>
            <p:ph type="title"/>
          </p:nvPr>
        </p:nvSpPr>
        <p:spPr/>
        <p:txBody>
          <a:bodyPr/>
          <a:lstStyle/>
          <a:p>
            <a:r>
              <a:rPr lang="en-NL" dirty="0"/>
              <a:t>Filtering Data</a:t>
            </a:r>
          </a:p>
        </p:txBody>
      </p:sp>
      <p:sp>
        <p:nvSpPr>
          <p:cNvPr id="5" name="Content Placeholder 4">
            <a:extLst>
              <a:ext uri="{FF2B5EF4-FFF2-40B4-BE49-F238E27FC236}">
                <a16:creationId xmlns:a16="http://schemas.microsoft.com/office/drawing/2014/main" id="{85BF594D-F4C7-08B2-0BAA-B12F5F55EAA4}"/>
              </a:ext>
            </a:extLst>
          </p:cNvPr>
          <p:cNvSpPr>
            <a:spLocks noGrp="1"/>
          </p:cNvSpPr>
          <p:nvPr>
            <p:ph idx="1"/>
          </p:nvPr>
        </p:nvSpPr>
        <p:spPr/>
        <p:txBody>
          <a:bodyPr/>
          <a:lstStyle/>
          <a:p>
            <a:pPr marL="457200" indent="-457200">
              <a:buFont typeface="Arial" panose="020B0604020202020204" pitchFamily="34" charset="0"/>
              <a:buChar char="•"/>
            </a:pPr>
            <a:r>
              <a:rPr lang="en-NL" dirty="0"/>
              <a:t>Using Variable Settings</a:t>
            </a:r>
          </a:p>
          <a:p>
            <a:pPr marL="457200" indent="-457200">
              <a:buFont typeface="Arial" panose="020B0604020202020204" pitchFamily="34" charset="0"/>
              <a:buChar char="•"/>
            </a:pPr>
            <a:r>
              <a:rPr lang="en-NL" dirty="0"/>
              <a:t>Using the Filter functionality</a:t>
            </a:r>
          </a:p>
          <a:p>
            <a:pPr marL="1257300" lvl="1" indent="-457200">
              <a:buFont typeface="Arial" panose="020B0604020202020204" pitchFamily="34" charset="0"/>
              <a:buChar char="•"/>
            </a:pPr>
            <a:r>
              <a:rPr lang="en-NL" dirty="0"/>
              <a:t>Drag and drop</a:t>
            </a:r>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r>
              <a:rPr lang="en-NL" dirty="0"/>
              <a:t>R-mode</a:t>
            </a:r>
          </a:p>
        </p:txBody>
      </p:sp>
      <p:pic>
        <p:nvPicPr>
          <p:cNvPr id="7" name="Picture 6" descr="A black and white image of a funnel&#10;&#10;AI-generated content may be incorrect.">
            <a:extLst>
              <a:ext uri="{FF2B5EF4-FFF2-40B4-BE49-F238E27FC236}">
                <a16:creationId xmlns:a16="http://schemas.microsoft.com/office/drawing/2014/main" id="{03A97449-07D6-52AA-84C7-85FA45328853}"/>
              </a:ext>
            </a:extLst>
          </p:cNvPr>
          <p:cNvPicPr>
            <a:picLocks noChangeAspect="1"/>
          </p:cNvPicPr>
          <p:nvPr/>
        </p:nvPicPr>
        <p:blipFill>
          <a:blip r:embed="rId2"/>
          <a:stretch>
            <a:fillRect/>
          </a:stretch>
        </p:blipFill>
        <p:spPr>
          <a:xfrm>
            <a:off x="8027288" y="1384300"/>
            <a:ext cx="631258" cy="631258"/>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A072AD9C-7AF4-5C1B-AF54-F6C379CAA325}"/>
              </a:ext>
            </a:extLst>
          </p:cNvPr>
          <p:cNvPicPr>
            <a:picLocks noChangeAspect="1"/>
          </p:cNvPicPr>
          <p:nvPr/>
        </p:nvPicPr>
        <p:blipFill>
          <a:blip r:embed="rId3"/>
          <a:stretch>
            <a:fillRect/>
          </a:stretch>
        </p:blipFill>
        <p:spPr>
          <a:xfrm>
            <a:off x="1519808" y="4268861"/>
            <a:ext cx="7772400" cy="1017439"/>
          </a:xfrm>
          <a:prstGeom prst="rect">
            <a:avLst/>
          </a:prstGeom>
        </p:spPr>
      </p:pic>
      <p:pic>
        <p:nvPicPr>
          <p:cNvPr id="13" name="Picture 12">
            <a:extLst>
              <a:ext uri="{FF2B5EF4-FFF2-40B4-BE49-F238E27FC236}">
                <a16:creationId xmlns:a16="http://schemas.microsoft.com/office/drawing/2014/main" id="{E616FD56-957E-0A23-28C0-DAC3BBB1ED1F}"/>
              </a:ext>
            </a:extLst>
          </p:cNvPr>
          <p:cNvPicPr>
            <a:picLocks noChangeAspect="1"/>
          </p:cNvPicPr>
          <p:nvPr/>
        </p:nvPicPr>
        <p:blipFill>
          <a:blip r:embed="rId4"/>
          <a:stretch>
            <a:fillRect/>
          </a:stretch>
        </p:blipFill>
        <p:spPr>
          <a:xfrm>
            <a:off x="1519808" y="6174940"/>
            <a:ext cx="7772400" cy="508719"/>
          </a:xfrm>
          <a:prstGeom prst="rect">
            <a:avLst/>
          </a:prstGeom>
        </p:spPr>
      </p:pic>
    </p:spTree>
    <p:extLst>
      <p:ext uri="{BB962C8B-B14F-4D97-AF65-F5344CB8AC3E}">
        <p14:creationId xmlns:p14="http://schemas.microsoft.com/office/powerpoint/2010/main" val="3500344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Descriptives – input window</a:t>
            </a:r>
          </a:p>
        </p:txBody>
      </p:sp>
      <p:pic>
        <p:nvPicPr>
          <p:cNvPr id="5" name="Picture 4" descr="Example of input window in JASP, for descriptive statistics. On the left, the box with available variables is provided, on the right there are the variables for which we want to compute descriptive statistics. Here, Songs and Headbanging intensity are specified. The split variable box is left empty. ">
            <a:extLst>
              <a:ext uri="{FF2B5EF4-FFF2-40B4-BE49-F238E27FC236}">
                <a16:creationId xmlns:a16="http://schemas.microsoft.com/office/drawing/2014/main" id="{1E49D4DF-6732-8134-7D1E-5B58F513E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289" y="2655123"/>
            <a:ext cx="5079423" cy="388379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Descriptives – output window</a:t>
            </a:r>
          </a:p>
        </p:txBody>
      </p:sp>
      <p:pic>
        <p:nvPicPr>
          <p:cNvPr id="4" name="Picture 3" descr="Example of JASP output for the descriptives module. Two distribution plots are provided, one for Instrument (1 drums, 3 guitar, 3 bass) and one for Current member (4 yes, 3 no). The output is annotated to highlight the possibilities - what is included here is latex input, a hyperlink to a youtube video, and an image of a drumkit.">
            <a:extLst>
              <a:ext uri="{FF2B5EF4-FFF2-40B4-BE49-F238E27FC236}">
                <a16:creationId xmlns:a16="http://schemas.microsoft.com/office/drawing/2014/main" id="{ABADE9D9-0F7B-3E1B-8D77-EB28DAD878D5}"/>
              </a:ext>
            </a:extLst>
          </p:cNvPr>
          <p:cNvPicPr>
            <a:picLocks noChangeAspect="1"/>
          </p:cNvPicPr>
          <p:nvPr/>
        </p:nvPicPr>
        <p:blipFill>
          <a:blip r:embed="rId2"/>
          <a:stretch>
            <a:fillRect/>
          </a:stretch>
        </p:blipFill>
        <p:spPr>
          <a:xfrm>
            <a:off x="2650014" y="2543747"/>
            <a:ext cx="6891972" cy="3995168"/>
          </a:xfrm>
          <a:prstGeom prst="rect">
            <a:avLst/>
          </a:prstGeom>
        </p:spPr>
      </p:pic>
    </p:spTree>
    <p:extLst>
      <p:ext uri="{BB962C8B-B14F-4D97-AF65-F5344CB8AC3E}">
        <p14:creationId xmlns:p14="http://schemas.microsoft.com/office/powerpoint/2010/main" val="2107835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26E1D-E710-CD76-D2DD-6DDEBF824CB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38A7A97-59E6-566D-48CF-D77852548C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62750" y="1766680"/>
            <a:ext cx="4714874" cy="4714874"/>
          </a:xfrm>
          <a:prstGeom prst="rect">
            <a:avLst/>
          </a:prstGeom>
        </p:spPr>
      </p:pic>
      <p:sp>
        <p:nvSpPr>
          <p:cNvPr id="8" name="Titel 1">
            <a:extLst>
              <a:ext uri="{FF2B5EF4-FFF2-40B4-BE49-F238E27FC236}">
                <a16:creationId xmlns:a16="http://schemas.microsoft.com/office/drawing/2014/main" id="{9AF4B7D2-8597-4150-68C3-D92526770EBA}"/>
              </a:ext>
            </a:extLst>
          </p:cNvPr>
          <p:cNvSpPr txBox="1">
            <a:spLocks/>
          </p:cNvSpPr>
          <p:nvPr/>
        </p:nvSpPr>
        <p:spPr bwMode="auto">
          <a:xfrm>
            <a:off x="428955" y="1522205"/>
            <a:ext cx="8424863"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nchor="b"/>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defRPr/>
            </a:pPr>
            <a:r>
              <a:rPr lang="en-US" sz="3200" b="1" dirty="0" err="1">
                <a:solidFill>
                  <a:schemeClr val="tx1"/>
                </a:solidFill>
              </a:rPr>
              <a:t>Ontdek</a:t>
            </a:r>
            <a:r>
              <a:rPr lang="en-US" sz="3200" b="1" dirty="0">
                <a:solidFill>
                  <a:schemeClr val="tx1"/>
                </a:solidFill>
              </a:rPr>
              <a:t> wat data </a:t>
            </a:r>
            <a:r>
              <a:rPr lang="en-US" sz="3200" b="1" dirty="0" err="1">
                <a:solidFill>
                  <a:schemeClr val="tx1"/>
                </a:solidFill>
              </a:rPr>
              <a:t>vertellen</a:t>
            </a:r>
            <a:r>
              <a:rPr lang="en-US" sz="3200" b="1" dirty="0">
                <a:solidFill>
                  <a:schemeClr val="tx1"/>
                </a:solidFill>
              </a:rPr>
              <a:t>: Aan de slag </a:t>
            </a:r>
          </a:p>
          <a:p>
            <a:pPr>
              <a:defRPr/>
            </a:pPr>
            <a:r>
              <a:rPr lang="en-US" sz="3200" b="1" dirty="0">
                <a:solidFill>
                  <a:schemeClr val="tx1"/>
                </a:solidFill>
              </a:rPr>
              <a:t>met Machine Learning in JASP</a:t>
            </a:r>
          </a:p>
        </p:txBody>
      </p:sp>
      <p:sp>
        <p:nvSpPr>
          <p:cNvPr id="9" name="Titel 1">
            <a:extLst>
              <a:ext uri="{FF2B5EF4-FFF2-40B4-BE49-F238E27FC236}">
                <a16:creationId xmlns:a16="http://schemas.microsoft.com/office/drawing/2014/main" id="{A243BAD9-AC39-C146-B37F-F55CDD15A325}"/>
              </a:ext>
            </a:extLst>
          </p:cNvPr>
          <p:cNvSpPr txBox="1">
            <a:spLocks/>
          </p:cNvSpPr>
          <p:nvPr/>
        </p:nvSpPr>
        <p:spPr bwMode="auto">
          <a:xfrm>
            <a:off x="428955" y="2817605"/>
            <a:ext cx="8424863"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lnSpc>
                <a:spcPts val="1400"/>
              </a:lnSpc>
              <a:defRPr/>
            </a:pPr>
            <a:r>
              <a:rPr lang="nl-NL" sz="1100" dirty="0">
                <a:solidFill>
                  <a:schemeClr val="bg1">
                    <a:lumMod val="50000"/>
                  </a:schemeClr>
                </a:solidFill>
              </a:rPr>
              <a:t>Don van den Bergh &amp; Johnny van Doorn</a:t>
            </a:r>
          </a:p>
          <a:p>
            <a:pPr>
              <a:lnSpc>
                <a:spcPts val="1400"/>
              </a:lnSpc>
              <a:defRPr/>
            </a:pPr>
            <a:r>
              <a:rPr lang="nl-NL" sz="1100" dirty="0">
                <a:solidFill>
                  <a:schemeClr val="bg1">
                    <a:lumMod val="50000"/>
                  </a:schemeClr>
                </a:solidFill>
              </a:rPr>
              <a:t>Library Academy 2026</a:t>
            </a:r>
          </a:p>
        </p:txBody>
      </p:sp>
      <p:pic>
        <p:nvPicPr>
          <p:cNvPr id="3" name="Picture 2">
            <a:extLst>
              <a:ext uri="{FF2B5EF4-FFF2-40B4-BE49-F238E27FC236}">
                <a16:creationId xmlns:a16="http://schemas.microsoft.com/office/drawing/2014/main" id="{A3E5769E-BA02-9517-F23A-23C2522AE6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 y="0"/>
            <a:ext cx="12179300" cy="787400"/>
          </a:xfrm>
          <a:prstGeom prst="rect">
            <a:avLst/>
          </a:prstGeom>
        </p:spPr>
      </p:pic>
    </p:spTree>
    <p:extLst>
      <p:ext uri="{BB962C8B-B14F-4D97-AF65-F5344CB8AC3E}">
        <p14:creationId xmlns:p14="http://schemas.microsoft.com/office/powerpoint/2010/main" val="875508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AEDE5-A0C1-5AC7-2C28-11C7CC905BAB}"/>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936B051-F2FB-4248-B010-6E6D88DD0547}"/>
              </a:ext>
            </a:extLst>
          </p:cNvPr>
          <p:cNvGrpSpPr/>
          <p:nvPr/>
        </p:nvGrpSpPr>
        <p:grpSpPr>
          <a:xfrm>
            <a:off x="4810712" y="2636912"/>
            <a:ext cx="2930938" cy="936104"/>
            <a:chOff x="3335486" y="2677568"/>
            <a:chExt cx="2930938" cy="936104"/>
          </a:xfrm>
        </p:grpSpPr>
        <p:pic>
          <p:nvPicPr>
            <p:cNvPr id="13" name="Picture 12">
              <a:extLst>
                <a:ext uri="{FF2B5EF4-FFF2-40B4-BE49-F238E27FC236}">
                  <a16:creationId xmlns:a16="http://schemas.microsoft.com/office/drawing/2014/main" id="{6B1F0C90-BB46-5E48-BF03-507C320E19F9}"/>
                </a:ext>
              </a:extLst>
            </p:cNvPr>
            <p:cNvPicPr>
              <a:picLocks noChangeAspect="1"/>
            </p:cNvPicPr>
            <p:nvPr/>
          </p:nvPicPr>
          <p:blipFill>
            <a:blip r:embed="rId2"/>
            <a:stretch>
              <a:fillRect/>
            </a:stretch>
          </p:blipFill>
          <p:spPr>
            <a:xfrm>
              <a:off x="3335486" y="2805650"/>
              <a:ext cx="588442" cy="594636"/>
            </a:xfrm>
            <a:prstGeom prst="rect">
              <a:avLst/>
            </a:prstGeom>
          </p:spPr>
        </p:pic>
        <p:sp>
          <p:nvSpPr>
            <p:cNvPr id="14" name="Text Box 1">
              <a:extLst>
                <a:ext uri="{FF2B5EF4-FFF2-40B4-BE49-F238E27FC236}">
                  <a16:creationId xmlns:a16="http://schemas.microsoft.com/office/drawing/2014/main" id="{2E228647-8439-9272-4303-C3FB0A1492B7}"/>
                </a:ext>
              </a:extLst>
            </p:cNvPr>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a:extLst>
                <a:ext uri="{FF2B5EF4-FFF2-40B4-BE49-F238E27FC236}">
                  <a16:creationId xmlns:a16="http://schemas.microsoft.com/office/drawing/2014/main" id="{9976A644-61E8-F353-C5F4-14D23B1BE364}"/>
                </a:ext>
              </a:extLst>
            </p:cNvPr>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Tree>
    <p:extLst>
      <p:ext uri="{BB962C8B-B14F-4D97-AF65-F5344CB8AC3E}">
        <p14:creationId xmlns:p14="http://schemas.microsoft.com/office/powerpoint/2010/main" val="3140981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25349292" name="Title 1"/>
          <p:cNvSpPr>
            <a:spLocks noGrp="1"/>
          </p:cNvSpPr>
          <p:nvPr>
            <p:ph type="title"/>
          </p:nvPr>
        </p:nvSpPr>
        <p:spPr bwMode="auto">
          <a:xfrm>
            <a:off x="609599" y="728662"/>
            <a:ext cx="10972800" cy="1143000"/>
          </a:xfrm>
          <a:prstGeom prst="rect">
            <a:avLst/>
          </a:prstGeom>
        </p:spPr>
        <p:txBody>
          <a:bodyPr lIns="91440" tIns="45720" rIns="91440" bIns="45720" anchor="t"/>
          <a:lstStyle/>
          <a:p>
            <a:pPr marL="0" lvl="0" indent="0" algn="ctr" rtl="0">
              <a:spcBef>
                <a:spcPts val="0"/>
              </a:spcBef>
              <a:spcAft>
                <a:spcPts val="0"/>
              </a:spcAft>
              <a:buNone/>
              <a:defRPr/>
            </a:pPr>
            <a:r>
              <a:rPr lang="nl" sz="4400" i="0" u="none" strike="noStrike" cap="none" spc="0" err="1">
                <a:solidFill>
                  <a:schemeClr val="dk1"/>
                </a:solidFill>
                <a:latin typeface="+mj-lt"/>
                <a:ea typeface="+mj-ea"/>
                <a:cs typeface="+mj-cs"/>
              </a:rPr>
              <a:t>There</a:t>
            </a:r>
            <a:r>
              <a:rPr lang="nl" sz="4400" i="0" u="none" strike="noStrike" cap="none" spc="0" dirty="0">
                <a:solidFill>
                  <a:schemeClr val="dk1"/>
                </a:solidFill>
                <a:latin typeface="+mj-lt"/>
                <a:ea typeface="+mj-ea"/>
                <a:cs typeface="+mj-cs"/>
              </a:rPr>
              <a:t> are </a:t>
            </a:r>
            <a:r>
              <a:rPr lang="nl" sz="4400" i="0" u="none" strike="noStrike" cap="none" spc="0" err="1">
                <a:solidFill>
                  <a:schemeClr val="dk1"/>
                </a:solidFill>
                <a:latin typeface="+mj-lt"/>
                <a:ea typeface="+mj-ea"/>
                <a:cs typeface="+mj-cs"/>
              </a:rPr>
              <a:t>lots</a:t>
            </a:r>
            <a:r>
              <a:rPr lang="nl" sz="4400" i="0" u="none" strike="noStrike" cap="none" spc="0" dirty="0">
                <a:solidFill>
                  <a:schemeClr val="dk1"/>
                </a:solidFill>
                <a:latin typeface="+mj-lt"/>
                <a:ea typeface="+mj-ea"/>
                <a:cs typeface="+mj-cs"/>
              </a:rPr>
              <a:t> of different machine </a:t>
            </a:r>
            <a:r>
              <a:rPr lang="nl" sz="4400" i="0" u="none" strike="noStrike" cap="none" spc="0" err="1">
                <a:solidFill>
                  <a:schemeClr val="dk1"/>
                </a:solidFill>
                <a:latin typeface="+mj-lt"/>
                <a:ea typeface="+mj-ea"/>
                <a:cs typeface="+mj-cs"/>
              </a:rPr>
              <a:t>learning</a:t>
            </a:r>
            <a:r>
              <a:rPr lang="nl" sz="4400" i="0" u="none" strike="noStrike" cap="none" spc="0" dirty="0">
                <a:solidFill>
                  <a:schemeClr val="dk1"/>
                </a:solidFill>
                <a:latin typeface="+mj-lt"/>
                <a:ea typeface="+mj-ea"/>
                <a:cs typeface="+mj-cs"/>
              </a:rPr>
              <a:t> </a:t>
            </a:r>
            <a:r>
              <a:rPr lang="nl" sz="4400" i="0" u="none" strike="noStrike" cap="none" spc="0" err="1">
                <a:solidFill>
                  <a:schemeClr val="dk1"/>
                </a:solidFill>
                <a:latin typeface="+mj-lt"/>
                <a:ea typeface="+mj-ea"/>
                <a:cs typeface="+mj-cs"/>
              </a:rPr>
              <a:t>algorithms</a:t>
            </a:r>
            <a:endParaRPr lang="en-US" sz="4400" err="1">
              <a:solidFill>
                <a:schemeClr val="dk1"/>
              </a:solidFill>
              <a:cs typeface="Arial"/>
            </a:endParaRPr>
          </a:p>
          <a:p>
            <a:pPr>
              <a:defRPr/>
            </a:pPr>
            <a:endParaRPr/>
          </a:p>
        </p:txBody>
      </p:sp>
      <p:sp>
        <p:nvSpPr>
          <p:cNvPr id="1534919844" name="Date Placeholder 3"/>
          <p:cNvSpPr>
            <a:spLocks noGrp="1"/>
          </p:cNvSpPr>
          <p:nvPr>
            <p:ph type="dt" sz="half" idx="10"/>
          </p:nvPr>
        </p:nvSpPr>
        <p:spPr bwMode="auto"/>
        <p:txBody>
          <a:bodyPr/>
          <a:lstStyle/>
          <a:p>
            <a:pPr>
              <a:defRPr/>
            </a:pPr>
            <a:fld id="{E60CA1CB-C39E-A320-DDF7-5FD18CCEC05B}" type="datetime3">
              <a:rPr lang="en-US"/>
              <a:t>20 January 2026</a:t>
            </a:fld>
            <a:endParaRPr lang="en-US"/>
          </a:p>
        </p:txBody>
      </p:sp>
      <p:sp>
        <p:nvSpPr>
          <p:cNvPr id="1507694631" name="Slide Number Placeholder 5"/>
          <p:cNvSpPr>
            <a:spLocks noGrp="1"/>
          </p:cNvSpPr>
          <p:nvPr>
            <p:ph type="sldNum" sz="quarter" idx="12"/>
          </p:nvPr>
        </p:nvSpPr>
        <p:spPr bwMode="auto"/>
        <p:txBody>
          <a:bodyPr/>
          <a:lstStyle/>
          <a:p>
            <a:pPr>
              <a:defRPr/>
            </a:pPr>
            <a:fld id="{B065EF9A-3F62-7971-23E1-AB44A2ABBD9C}" type="slidenum">
              <a:rPr lang="en-US"/>
              <a:t>21</a:t>
            </a:fld>
            <a:endParaRPr lang="en-US"/>
          </a:p>
        </p:txBody>
      </p:sp>
      <p:pic>
        <p:nvPicPr>
          <p:cNvPr id="223909763" name="Google Shape;78;p15"/>
          <p:cNvPicPr/>
          <p:nvPr/>
        </p:nvPicPr>
        <p:blipFill rotWithShape="1">
          <a:blip r:embed="rId3">
            <a:alphaModFix/>
          </a:blip>
          <a:srcRect t="14958"/>
          <a:stretch/>
        </p:blipFill>
        <p:spPr bwMode="auto">
          <a:xfrm>
            <a:off x="2251922" y="2363874"/>
            <a:ext cx="1493128" cy="1226166"/>
          </a:xfrm>
          <a:prstGeom prst="rect">
            <a:avLst/>
          </a:prstGeom>
          <a:noFill/>
          <a:ln>
            <a:noFill/>
          </a:ln>
        </p:spPr>
      </p:pic>
      <p:sp>
        <p:nvSpPr>
          <p:cNvPr id="1311756702" name="Google Shape;80;p15"/>
          <p:cNvSpPr txBox="1"/>
          <p:nvPr/>
        </p:nvSpPr>
        <p:spPr bwMode="auto">
          <a:xfrm>
            <a:off x="1337536" y="3725086"/>
            <a:ext cx="2894602" cy="2621610"/>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1600" b="1"/>
              <a:t>Regression</a:t>
            </a:r>
            <a:endParaRPr sz="1600" b="1"/>
          </a:p>
          <a:p>
            <a:pPr marL="0" lvl="0" indent="0" algn="ctr" rtl="0">
              <a:spcBef>
                <a:spcPts val="0"/>
              </a:spcBef>
              <a:spcAft>
                <a:spcPts val="0"/>
              </a:spcAft>
              <a:buNone/>
              <a:defRPr/>
            </a:pPr>
            <a:endParaRPr sz="1600" b="1"/>
          </a:p>
          <a:p>
            <a:pPr marL="457200" lvl="0" indent="-304799" algn="l" rtl="0">
              <a:spcBef>
                <a:spcPts val="0"/>
              </a:spcBef>
              <a:spcAft>
                <a:spcPts val="0"/>
              </a:spcAft>
              <a:buSzPts val="1200"/>
              <a:buChar char="●"/>
              <a:defRPr/>
            </a:pPr>
            <a:r>
              <a:rPr lang="nl" sz="1600"/>
              <a:t>Boosting</a:t>
            </a:r>
            <a:endParaRPr sz="1600"/>
          </a:p>
          <a:p>
            <a:pPr marL="457200" lvl="0" indent="-304799" algn="l" rtl="0">
              <a:spcBef>
                <a:spcPts val="0"/>
              </a:spcBef>
              <a:spcAft>
                <a:spcPts val="0"/>
              </a:spcAft>
              <a:buSzPts val="1200"/>
              <a:buChar char="●"/>
              <a:defRPr/>
            </a:pPr>
            <a:r>
              <a:rPr lang="nl" sz="1600"/>
              <a:t>Decision tree</a:t>
            </a:r>
            <a:endParaRPr sz="1600"/>
          </a:p>
          <a:p>
            <a:pPr marL="457200" lvl="0" indent="-304799" algn="l" rtl="0">
              <a:spcBef>
                <a:spcPts val="0"/>
              </a:spcBef>
              <a:spcAft>
                <a:spcPts val="0"/>
              </a:spcAft>
              <a:buSzPts val="1200"/>
              <a:buChar char="●"/>
              <a:defRPr/>
            </a:pPr>
            <a:r>
              <a:rPr lang="nl" sz="1600"/>
              <a:t>K-nearest neighbors</a:t>
            </a:r>
            <a:endParaRPr sz="1600"/>
          </a:p>
          <a:p>
            <a:pPr marL="457200" lvl="0" indent="-304799" algn="l" rtl="0">
              <a:spcBef>
                <a:spcPts val="0"/>
              </a:spcBef>
              <a:spcAft>
                <a:spcPts val="0"/>
              </a:spcAft>
              <a:buSzPts val="1200"/>
              <a:buChar char="●"/>
              <a:defRPr/>
            </a:pPr>
            <a:r>
              <a:rPr lang="nl" sz="1600"/>
              <a:t>Linear</a:t>
            </a:r>
            <a:endParaRPr sz="1600"/>
          </a:p>
          <a:p>
            <a:pPr marL="457200" lvl="0" indent="-304799" algn="l" rtl="0">
              <a:spcBef>
                <a:spcPts val="0"/>
              </a:spcBef>
              <a:spcAft>
                <a:spcPts val="0"/>
              </a:spcAft>
              <a:buSzPts val="1200"/>
              <a:buChar char="●"/>
              <a:defRPr/>
            </a:pPr>
            <a:r>
              <a:rPr lang="nl" sz="1600"/>
              <a:t>Neural network</a:t>
            </a:r>
            <a:endParaRPr sz="1600"/>
          </a:p>
          <a:p>
            <a:pPr marL="457200" lvl="0" indent="-304799" algn="l" rtl="0">
              <a:spcBef>
                <a:spcPts val="0"/>
              </a:spcBef>
              <a:spcAft>
                <a:spcPts val="0"/>
              </a:spcAft>
              <a:buSzPts val="1200"/>
              <a:buChar char="●"/>
              <a:defRPr/>
            </a:pPr>
            <a:r>
              <a:rPr lang="nl" sz="1600"/>
              <a:t>Random forest</a:t>
            </a:r>
            <a:endParaRPr sz="1600"/>
          </a:p>
          <a:p>
            <a:pPr marL="457200" lvl="0" indent="-304799" algn="l" rtl="0">
              <a:spcBef>
                <a:spcPts val="0"/>
              </a:spcBef>
              <a:spcAft>
                <a:spcPts val="0"/>
              </a:spcAft>
              <a:buSzPts val="1200"/>
              <a:buChar char="●"/>
              <a:defRPr/>
            </a:pPr>
            <a:r>
              <a:rPr lang="nl" sz="1600"/>
              <a:t>Regularized linear</a:t>
            </a:r>
            <a:endParaRPr sz="1600"/>
          </a:p>
          <a:p>
            <a:pPr marL="457200" lvl="0" indent="-304799" algn="l" rtl="0">
              <a:spcBef>
                <a:spcPts val="0"/>
              </a:spcBef>
              <a:spcAft>
                <a:spcPts val="0"/>
              </a:spcAft>
              <a:buSzPts val="1200"/>
              <a:buChar char="●"/>
              <a:defRPr/>
            </a:pPr>
            <a:r>
              <a:rPr lang="nl" sz="1600"/>
              <a:t>Support vector machine</a:t>
            </a:r>
            <a:endParaRPr sz="1600"/>
          </a:p>
        </p:txBody>
      </p:sp>
      <p:sp>
        <p:nvSpPr>
          <p:cNvPr id="1745302882" name="Google Shape;82;p15"/>
          <p:cNvSpPr txBox="1"/>
          <p:nvPr/>
        </p:nvSpPr>
        <p:spPr bwMode="auto">
          <a:xfrm>
            <a:off x="4697893" y="3725086"/>
            <a:ext cx="2796932" cy="286544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1600" b="1">
                <a:solidFill>
                  <a:schemeClr val="dk1"/>
                </a:solidFill>
              </a:rPr>
              <a:t>Classification</a:t>
            </a:r>
            <a:br>
              <a:rPr lang="nl" sz="1600">
                <a:solidFill>
                  <a:schemeClr val="dk1"/>
                </a:solidFill>
              </a:rPr>
            </a:br>
            <a:r>
              <a:rPr lang="nl" sz="1600">
                <a:solidFill>
                  <a:schemeClr val="dk1"/>
                </a:solidFill>
              </a:rPr>
              <a:t>	</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Boosting</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Decision tree</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K-nearest neighbors</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Linear discriminant</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Logistic/Multinomial</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Naive Bayes</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Neural network</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Random forest</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Support vector machine</a:t>
            </a:r>
            <a:endParaRPr sz="1600"/>
          </a:p>
        </p:txBody>
      </p:sp>
      <p:sp>
        <p:nvSpPr>
          <p:cNvPr id="1442095928" name="Google Shape;83;p15"/>
          <p:cNvSpPr txBox="1"/>
          <p:nvPr/>
        </p:nvSpPr>
        <p:spPr bwMode="auto">
          <a:xfrm>
            <a:off x="7903834" y="3725086"/>
            <a:ext cx="2719241" cy="213392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1600" b="1">
                <a:solidFill>
                  <a:schemeClr val="dk1"/>
                </a:solidFill>
              </a:rPr>
              <a:t>Clustering</a:t>
            </a:r>
            <a:endParaRPr sz="1600" b="1">
              <a:solidFill>
                <a:schemeClr val="dk1"/>
              </a:solidFill>
            </a:endParaRPr>
          </a:p>
          <a:p>
            <a:pPr marL="0" lvl="0" indent="0" algn="ctr" rtl="0">
              <a:spcBef>
                <a:spcPts val="0"/>
              </a:spcBef>
              <a:spcAft>
                <a:spcPts val="0"/>
              </a:spcAft>
              <a:buNone/>
              <a:defRPr/>
            </a:pPr>
            <a:endParaRPr sz="1600" b="1">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Density-based</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Fuzzy c-means</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Hierarchical</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Model-based</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Neighborhood-based</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Random forest</a:t>
            </a:r>
            <a:endParaRPr sz="1600"/>
          </a:p>
        </p:txBody>
      </p:sp>
      <p:pic>
        <p:nvPicPr>
          <p:cNvPr id="1915812506" name="Google Shape;84;p15"/>
          <p:cNvPicPr/>
          <p:nvPr/>
        </p:nvPicPr>
        <p:blipFill rotWithShape="1">
          <a:blip r:embed="rId4">
            <a:alphaModFix/>
          </a:blip>
          <a:stretch/>
        </p:blipFill>
        <p:spPr bwMode="auto">
          <a:xfrm>
            <a:off x="5582437" y="2309524"/>
            <a:ext cx="1307438" cy="1359936"/>
          </a:xfrm>
          <a:prstGeom prst="rect">
            <a:avLst/>
          </a:prstGeom>
          <a:noFill/>
          <a:ln>
            <a:noFill/>
          </a:ln>
        </p:spPr>
      </p:pic>
      <p:pic>
        <p:nvPicPr>
          <p:cNvPr id="1323734827" name="Google Shape;85;p15"/>
          <p:cNvPicPr/>
          <p:nvPr/>
        </p:nvPicPr>
        <p:blipFill rotWithShape="1">
          <a:blip r:embed="rId5">
            <a:alphaModFix/>
          </a:blip>
          <a:stretch/>
        </p:blipFill>
        <p:spPr bwMode="auto">
          <a:xfrm>
            <a:off x="8793757" y="2436876"/>
            <a:ext cx="1212094" cy="126075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34250145" name="Title 1"/>
          <p:cNvSpPr>
            <a:spLocks noGrp="1"/>
          </p:cNvSpPr>
          <p:nvPr>
            <p:ph type="title"/>
          </p:nvPr>
        </p:nvSpPr>
        <p:spPr bwMode="auto">
          <a:xfrm>
            <a:off x="609599" y="728662"/>
            <a:ext cx="10972800" cy="1143000"/>
          </a:xfrm>
          <a:prstGeom prst="rect">
            <a:avLst/>
          </a:prstGeom>
        </p:spPr>
        <p:txBody>
          <a:bodyPr lIns="91440" tIns="45720" rIns="91440" bIns="45720" anchor="t"/>
          <a:lstStyle/>
          <a:p>
            <a:pPr marL="0" lvl="0" indent="0" algn="ctr" rtl="0">
              <a:spcBef>
                <a:spcPts val="0"/>
              </a:spcBef>
              <a:spcAft>
                <a:spcPts val="0"/>
              </a:spcAft>
              <a:buNone/>
              <a:defRPr/>
            </a:pPr>
            <a:r>
              <a:rPr lang="nl" sz="3600" i="0" u="none" strike="noStrike" cap="none" spc="0" dirty="0">
                <a:solidFill>
                  <a:schemeClr val="dk1"/>
                </a:solidFill>
                <a:latin typeface="+mj-lt"/>
                <a:ea typeface="+mj-ea"/>
                <a:cs typeface="+mj-cs"/>
              </a:rPr>
              <a:t>Machine </a:t>
            </a:r>
            <a:r>
              <a:rPr lang="nl" sz="3600" i="0" u="none" strike="noStrike" cap="none" spc="0" err="1">
                <a:solidFill>
                  <a:schemeClr val="dk1"/>
                </a:solidFill>
                <a:latin typeface="+mj-lt"/>
                <a:ea typeface="+mj-ea"/>
                <a:cs typeface="+mj-cs"/>
              </a:rPr>
              <a:t>learning</a:t>
            </a:r>
            <a:r>
              <a:rPr lang="nl" sz="3600" i="0" u="none" strike="noStrike" cap="none" spc="0" dirty="0">
                <a:solidFill>
                  <a:schemeClr val="dk1"/>
                </a:solidFill>
                <a:latin typeface="+mj-lt"/>
                <a:ea typeface="+mj-ea"/>
                <a:cs typeface="+mj-cs"/>
              </a:rPr>
              <a:t> is </a:t>
            </a:r>
            <a:r>
              <a:rPr lang="nl" sz="3600" i="0" u="none" strike="noStrike" cap="none" spc="0" err="1">
                <a:solidFill>
                  <a:schemeClr val="dk1"/>
                </a:solidFill>
                <a:latin typeface="+mj-lt"/>
                <a:ea typeface="+mj-ea"/>
                <a:cs typeface="+mj-cs"/>
              </a:rPr>
              <a:t>about</a:t>
            </a:r>
            <a:r>
              <a:rPr lang="nl" sz="3600" i="0" u="none" strike="noStrike" cap="none" spc="0" dirty="0">
                <a:solidFill>
                  <a:schemeClr val="dk1"/>
                </a:solidFill>
                <a:latin typeface="+mj-lt"/>
                <a:ea typeface="+mj-ea"/>
                <a:cs typeface="+mj-cs"/>
              </a:rPr>
              <a:t> </a:t>
            </a:r>
            <a:r>
              <a:rPr lang="nl" sz="3600" i="0" u="none" strike="noStrike" cap="none" spc="0" err="1">
                <a:solidFill>
                  <a:schemeClr val="dk1"/>
                </a:solidFill>
                <a:latin typeface="+mj-lt"/>
                <a:ea typeface="+mj-ea"/>
                <a:cs typeface="+mj-cs"/>
              </a:rPr>
              <a:t>finding</a:t>
            </a:r>
            <a:r>
              <a:rPr lang="nl" sz="3600" i="0" u="none" strike="noStrike" cap="none" spc="0" dirty="0">
                <a:solidFill>
                  <a:schemeClr val="dk1"/>
                </a:solidFill>
                <a:latin typeface="+mj-lt"/>
                <a:ea typeface="+mj-ea"/>
                <a:cs typeface="+mj-cs"/>
              </a:rPr>
              <a:t> </a:t>
            </a:r>
            <a:r>
              <a:rPr lang="nl" sz="3600" i="0" u="none" strike="noStrike" cap="none" spc="0" err="1">
                <a:solidFill>
                  <a:schemeClr val="dk1"/>
                </a:solidFill>
                <a:latin typeface="+mj-lt"/>
                <a:ea typeface="+mj-ea"/>
                <a:cs typeface="+mj-cs"/>
              </a:rPr>
              <a:t>patterns</a:t>
            </a:r>
            <a:r>
              <a:rPr lang="nl" sz="3600" i="0" u="none" strike="noStrike" cap="none" spc="0" dirty="0">
                <a:solidFill>
                  <a:schemeClr val="dk1"/>
                </a:solidFill>
                <a:latin typeface="+mj-lt"/>
                <a:ea typeface="+mj-ea"/>
                <a:cs typeface="+mj-cs"/>
              </a:rPr>
              <a:t>, </a:t>
            </a:r>
            <a:br>
              <a:rPr lang="nl" sz="3600" i="0" u="none" strike="noStrike" cap="none" spc="0" dirty="0"/>
            </a:br>
            <a:r>
              <a:rPr lang="nl" sz="3600" i="0" u="none" strike="noStrike" cap="none" spc="0" err="1">
                <a:solidFill>
                  <a:schemeClr val="dk1"/>
                </a:solidFill>
                <a:latin typeface="+mj-lt"/>
                <a:ea typeface="+mj-ea"/>
                <a:cs typeface="+mj-cs"/>
              </a:rPr>
              <a:t>the</a:t>
            </a:r>
            <a:r>
              <a:rPr lang="nl" sz="3600" i="0" u="none" strike="noStrike" cap="none" spc="0" dirty="0">
                <a:solidFill>
                  <a:schemeClr val="dk1"/>
                </a:solidFill>
                <a:latin typeface="+mj-lt"/>
                <a:ea typeface="+mj-ea"/>
                <a:cs typeface="+mj-cs"/>
              </a:rPr>
              <a:t> goal is making </a:t>
            </a:r>
            <a:r>
              <a:rPr lang="nl" sz="3600" i="0" u="none" strike="noStrike" cap="none" spc="0" err="1">
                <a:solidFill>
                  <a:schemeClr val="dk1"/>
                </a:solidFill>
                <a:latin typeface="+mj-lt"/>
                <a:ea typeface="+mj-ea"/>
                <a:cs typeface="+mj-cs"/>
              </a:rPr>
              <a:t>predictions</a:t>
            </a:r>
            <a:endParaRPr sz="4400" err="1">
              <a:solidFill>
                <a:schemeClr val="dk1"/>
              </a:solidFill>
            </a:endParaRPr>
          </a:p>
          <a:p>
            <a:pPr marL="0" lvl="0" indent="0" algn="ctr" rtl="0">
              <a:spcBef>
                <a:spcPts val="0"/>
              </a:spcBef>
              <a:spcAft>
                <a:spcPts val="0"/>
              </a:spcAft>
              <a:buNone/>
              <a:defRPr/>
            </a:pPr>
            <a:endParaRPr sz="4400" b="1"/>
          </a:p>
          <a:p>
            <a:pPr>
              <a:defRPr/>
            </a:pPr>
            <a:endParaRPr/>
          </a:p>
        </p:txBody>
      </p:sp>
      <p:sp>
        <p:nvSpPr>
          <p:cNvPr id="433002331" name="Date Placeholder 3"/>
          <p:cNvSpPr>
            <a:spLocks noGrp="1"/>
          </p:cNvSpPr>
          <p:nvPr>
            <p:ph type="dt" sz="half" idx="10"/>
          </p:nvPr>
        </p:nvSpPr>
        <p:spPr bwMode="auto"/>
        <p:txBody>
          <a:bodyPr/>
          <a:lstStyle/>
          <a:p>
            <a:pPr>
              <a:defRPr/>
            </a:pPr>
            <a:fld id="{3D5AD518-6123-80C8-8C4E-81ADD55B6B11}" type="datetime3">
              <a:rPr lang="en-US"/>
              <a:t>20 January 2026</a:t>
            </a:fld>
            <a:endParaRPr lang="en-US"/>
          </a:p>
        </p:txBody>
      </p:sp>
      <p:sp>
        <p:nvSpPr>
          <p:cNvPr id="724573737" name="Slide Number Placeholder 5"/>
          <p:cNvSpPr>
            <a:spLocks noGrp="1"/>
          </p:cNvSpPr>
          <p:nvPr>
            <p:ph type="sldNum" sz="quarter" idx="12"/>
          </p:nvPr>
        </p:nvSpPr>
        <p:spPr bwMode="auto"/>
        <p:txBody>
          <a:bodyPr/>
          <a:lstStyle/>
          <a:p>
            <a:pPr>
              <a:defRPr/>
            </a:pPr>
            <a:fld id="{684C82F3-9988-A4C3-31CB-6465014877EB}" type="slidenum">
              <a:rPr lang="en-US"/>
              <a:t>22</a:t>
            </a:fld>
            <a:endParaRPr lang="en-US"/>
          </a:p>
        </p:txBody>
      </p:sp>
      <p:pic>
        <p:nvPicPr>
          <p:cNvPr id="641046571" name="Google Shape;491;p67"/>
          <p:cNvPicPr/>
          <p:nvPr/>
        </p:nvPicPr>
        <p:blipFill rotWithShape="1">
          <a:blip r:embed="rId3">
            <a:alphaModFix/>
          </a:blip>
          <a:stretch/>
        </p:blipFill>
        <p:spPr bwMode="auto">
          <a:xfrm>
            <a:off x="7284258" y="2351895"/>
            <a:ext cx="1054900" cy="551386"/>
          </a:xfrm>
          <a:prstGeom prst="rect">
            <a:avLst/>
          </a:prstGeom>
          <a:noFill/>
          <a:ln>
            <a:noFill/>
          </a:ln>
        </p:spPr>
      </p:pic>
      <p:sp>
        <p:nvSpPr>
          <p:cNvPr id="1379194164" name="Google Shape;492;p67"/>
          <p:cNvSpPr/>
          <p:nvPr/>
        </p:nvSpPr>
        <p:spPr bwMode="auto">
          <a:xfrm>
            <a:off x="4722411" y="2347602"/>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Machine Learning</a:t>
            </a:r>
            <a:endParaRPr sz="1800"/>
          </a:p>
          <a:p>
            <a:pPr marL="0" lvl="0" indent="0" algn="ctr" rtl="0">
              <a:spcBef>
                <a:spcPts val="0"/>
              </a:spcBef>
              <a:spcAft>
                <a:spcPts val="0"/>
              </a:spcAft>
              <a:buNone/>
              <a:defRPr/>
            </a:pPr>
            <a:r>
              <a:rPr lang="nl" sz="1000">
                <a:solidFill>
                  <a:srgbClr val="CC0000"/>
                </a:solidFill>
              </a:rPr>
              <a:t>Algorithms that learn patterns in data</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a:t>
            </a:r>
            <a:endParaRPr sz="1000">
              <a:solidFill>
                <a:srgbClr val="4A86E8"/>
              </a:solidFill>
            </a:endParaRPr>
          </a:p>
        </p:txBody>
      </p:sp>
      <p:sp>
        <p:nvSpPr>
          <p:cNvPr id="1684359848" name="Google Shape;493;p67"/>
          <p:cNvSpPr/>
          <p:nvPr/>
        </p:nvSpPr>
        <p:spPr bwMode="auto">
          <a:xfrm>
            <a:off x="2554587" y="3656059"/>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Supervised learning</a:t>
            </a:r>
            <a:endParaRPr sz="1800"/>
          </a:p>
          <a:p>
            <a:pPr marL="0" lvl="0" indent="0" algn="ctr" rtl="0">
              <a:spcBef>
                <a:spcPts val="0"/>
              </a:spcBef>
              <a:spcAft>
                <a:spcPts val="0"/>
              </a:spcAft>
              <a:buNone/>
              <a:defRPr/>
            </a:pPr>
            <a:r>
              <a:rPr lang="nl" sz="1000">
                <a:solidFill>
                  <a:srgbClr val="CC0000"/>
                </a:solidFill>
              </a:rPr>
              <a:t>Learn patterns using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new data</a:t>
            </a:r>
            <a:endParaRPr sz="1000">
              <a:solidFill>
                <a:srgbClr val="4A86E8"/>
              </a:solidFill>
            </a:endParaRPr>
          </a:p>
        </p:txBody>
      </p:sp>
      <p:sp>
        <p:nvSpPr>
          <p:cNvPr id="1909123965" name="Google Shape;494;p67"/>
          <p:cNvSpPr/>
          <p:nvPr/>
        </p:nvSpPr>
        <p:spPr bwMode="auto">
          <a:xfrm>
            <a:off x="6769949" y="3656059"/>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Unsupervised learning</a:t>
            </a:r>
            <a:endParaRPr sz="1800"/>
          </a:p>
          <a:p>
            <a:pPr marL="0" lvl="0" indent="0" algn="ctr" rtl="0">
              <a:spcBef>
                <a:spcPts val="0"/>
              </a:spcBef>
              <a:spcAft>
                <a:spcPts val="0"/>
              </a:spcAft>
              <a:buNone/>
              <a:defRPr/>
            </a:pPr>
            <a:r>
              <a:rPr lang="nl" sz="1000">
                <a:solidFill>
                  <a:srgbClr val="CC0000"/>
                </a:solidFill>
              </a:rPr>
              <a:t>Learns patterns without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Find structure in data</a:t>
            </a:r>
            <a:endParaRPr sz="1000">
              <a:solidFill>
                <a:srgbClr val="4A86E8"/>
              </a:solidFill>
            </a:endParaRPr>
          </a:p>
        </p:txBody>
      </p:sp>
      <p:sp>
        <p:nvSpPr>
          <p:cNvPr id="1306562139" name="Google Shape;495;p67"/>
          <p:cNvSpPr/>
          <p:nvPr/>
        </p:nvSpPr>
        <p:spPr bwMode="auto">
          <a:xfrm>
            <a:off x="1300486" y="4960222"/>
            <a:ext cx="2385000"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Classification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categorical data</a:t>
            </a:r>
            <a:endParaRPr sz="1000">
              <a:solidFill>
                <a:srgbClr val="4A86E8"/>
              </a:solidFill>
            </a:endParaRPr>
          </a:p>
        </p:txBody>
      </p:sp>
      <p:sp>
        <p:nvSpPr>
          <p:cNvPr id="966722505" name="Google Shape;496;p67"/>
          <p:cNvSpPr/>
          <p:nvPr/>
        </p:nvSpPr>
        <p:spPr bwMode="auto">
          <a:xfrm>
            <a:off x="3759750" y="4960222"/>
            <a:ext cx="2309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Regressi</a:t>
            </a:r>
            <a:r>
              <a:rPr lang="en-US" sz="1800"/>
              <a:t>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numerical data</a:t>
            </a:r>
            <a:endParaRPr sz="1000">
              <a:solidFill>
                <a:srgbClr val="4A86E8"/>
              </a:solidFill>
            </a:endParaRPr>
          </a:p>
        </p:txBody>
      </p:sp>
      <p:sp>
        <p:nvSpPr>
          <p:cNvPr id="1331307095" name="Google Shape;497;p67"/>
          <p:cNvSpPr/>
          <p:nvPr/>
        </p:nvSpPr>
        <p:spPr bwMode="auto">
          <a:xfrm>
            <a:off x="6144023" y="4960222"/>
            <a:ext cx="18551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Clustering</a:t>
            </a:r>
            <a:endParaRPr sz="1000">
              <a:solidFill>
                <a:srgbClr val="CC0000"/>
              </a:solidFill>
            </a:endParaRPr>
          </a:p>
          <a:p>
            <a:pPr marL="0" lvl="0" indent="0" algn="ctr" rtl="0">
              <a:spcBef>
                <a:spcPts val="0"/>
              </a:spcBef>
              <a:spcAft>
                <a:spcPts val="0"/>
              </a:spcAft>
              <a:buNone/>
              <a:defRPr/>
            </a:pPr>
            <a:r>
              <a:rPr lang="nl" sz="1000">
                <a:solidFill>
                  <a:srgbClr val="4A86E8"/>
                </a:solidFill>
              </a:rPr>
              <a:t>Grouping observations</a:t>
            </a:r>
            <a:endParaRPr sz="1000">
              <a:solidFill>
                <a:srgbClr val="4A86E8"/>
              </a:solidFill>
            </a:endParaRPr>
          </a:p>
        </p:txBody>
      </p:sp>
      <p:sp>
        <p:nvSpPr>
          <p:cNvPr id="1739387416" name="Google Shape;498;p67"/>
          <p:cNvSpPr/>
          <p:nvPr/>
        </p:nvSpPr>
        <p:spPr bwMode="auto">
          <a:xfrm>
            <a:off x="8072736" y="4960222"/>
            <a:ext cx="2205900"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400"/>
              <a:t>Dimensionality reduction</a:t>
            </a:r>
            <a:endParaRPr sz="1000">
              <a:solidFill>
                <a:srgbClr val="CC0000"/>
              </a:solidFill>
            </a:endParaRPr>
          </a:p>
          <a:p>
            <a:pPr marL="0" lvl="0" indent="0" algn="ctr" rtl="0">
              <a:spcBef>
                <a:spcPts val="0"/>
              </a:spcBef>
              <a:spcAft>
                <a:spcPts val="0"/>
              </a:spcAft>
              <a:buNone/>
              <a:defRPr/>
            </a:pPr>
            <a:r>
              <a:rPr lang="nl" sz="1000">
                <a:solidFill>
                  <a:srgbClr val="4A86E8"/>
                </a:solidFill>
              </a:rPr>
              <a:t>Grouping variables</a:t>
            </a:r>
            <a:endParaRPr sz="1000">
              <a:solidFill>
                <a:srgbClr val="4A86E8"/>
              </a:solidFill>
            </a:endParaRPr>
          </a:p>
        </p:txBody>
      </p:sp>
      <p:cxnSp>
        <p:nvCxnSpPr>
          <p:cNvPr id="1652790851" name="Google Shape;499;p67"/>
          <p:cNvCxnSpPr/>
          <p:nvPr/>
        </p:nvCxnSpPr>
        <p:spPr bwMode="auto">
          <a:xfrm flipH="1">
            <a:off x="2493086" y="4207458"/>
            <a:ext cx="1314000" cy="752699"/>
          </a:xfrm>
          <a:prstGeom prst="straightConnector1">
            <a:avLst/>
          </a:prstGeom>
          <a:noFill/>
          <a:ln w="9525" cap="flat" cmpd="sng">
            <a:solidFill>
              <a:schemeClr val="dk2"/>
            </a:solidFill>
            <a:prstDash val="solid"/>
            <a:round/>
            <a:headEnd type="none" w="med" len="med"/>
            <a:tailEnd type="triangle" w="med" len="med"/>
          </a:ln>
        </p:spPr>
      </p:cxnSp>
      <p:cxnSp>
        <p:nvCxnSpPr>
          <p:cNvPr id="1504306746" name="Google Shape;500;p67"/>
          <p:cNvCxnSpPr/>
          <p:nvPr/>
        </p:nvCxnSpPr>
        <p:spPr bwMode="auto">
          <a:xfrm>
            <a:off x="3807086" y="4207458"/>
            <a:ext cx="1107599" cy="752699"/>
          </a:xfrm>
          <a:prstGeom prst="straightConnector1">
            <a:avLst/>
          </a:prstGeom>
          <a:noFill/>
          <a:ln w="9525" cap="flat" cmpd="sng">
            <a:solidFill>
              <a:schemeClr val="dk2"/>
            </a:solidFill>
            <a:prstDash val="solid"/>
            <a:round/>
            <a:headEnd type="none" w="med" len="med"/>
            <a:tailEnd type="triangle" w="med" len="med"/>
          </a:ln>
        </p:spPr>
      </p:cxnSp>
      <p:cxnSp>
        <p:nvCxnSpPr>
          <p:cNvPr id="286944097" name="Google Shape;501;p67"/>
          <p:cNvCxnSpPr/>
          <p:nvPr/>
        </p:nvCxnSpPr>
        <p:spPr bwMode="auto">
          <a:xfrm flipH="1">
            <a:off x="7071750" y="4207458"/>
            <a:ext cx="950699" cy="752699"/>
          </a:xfrm>
          <a:prstGeom prst="straightConnector1">
            <a:avLst/>
          </a:prstGeom>
          <a:noFill/>
          <a:ln w="9525" cap="flat" cmpd="sng">
            <a:solidFill>
              <a:schemeClr val="dk2"/>
            </a:solidFill>
            <a:prstDash val="solid"/>
            <a:round/>
            <a:headEnd type="none" w="med" len="med"/>
            <a:tailEnd type="triangle" w="med" len="med"/>
          </a:ln>
        </p:spPr>
      </p:cxnSp>
      <p:cxnSp>
        <p:nvCxnSpPr>
          <p:cNvPr id="1188255075" name="Google Shape;502;p67"/>
          <p:cNvCxnSpPr/>
          <p:nvPr/>
        </p:nvCxnSpPr>
        <p:spPr bwMode="auto">
          <a:xfrm>
            <a:off x="8022449" y="4207458"/>
            <a:ext cx="1153199" cy="752699"/>
          </a:xfrm>
          <a:prstGeom prst="straightConnector1">
            <a:avLst/>
          </a:prstGeom>
          <a:noFill/>
          <a:ln w="9525" cap="flat" cmpd="sng">
            <a:solidFill>
              <a:schemeClr val="dk2"/>
            </a:solidFill>
            <a:prstDash val="solid"/>
            <a:round/>
            <a:headEnd type="none" w="med" len="med"/>
            <a:tailEnd type="triangle" w="med" len="med"/>
          </a:ln>
        </p:spPr>
      </p:cxnSp>
      <p:cxnSp>
        <p:nvCxnSpPr>
          <p:cNvPr id="184962066" name="Google Shape;503;p67"/>
          <p:cNvCxnSpPr/>
          <p:nvPr/>
        </p:nvCxnSpPr>
        <p:spPr bwMode="auto">
          <a:xfrm rot="5399978">
            <a:off x="4512470" y="2193618"/>
            <a:ext cx="757055" cy="2167823"/>
          </a:xfrm>
          <a:prstGeom prst="straightConnector1">
            <a:avLst/>
          </a:prstGeom>
          <a:noFill/>
          <a:ln w="9525" cap="flat" cmpd="sng">
            <a:solidFill>
              <a:schemeClr val="dk2"/>
            </a:solidFill>
            <a:prstDash val="solid"/>
            <a:round/>
            <a:headEnd type="none" w="med" len="med"/>
            <a:tailEnd type="triangle" w="med" len="med"/>
          </a:ln>
        </p:spPr>
      </p:cxnSp>
      <p:cxnSp>
        <p:nvCxnSpPr>
          <p:cNvPr id="1298400552" name="Google Shape;504;p67"/>
          <p:cNvCxnSpPr/>
          <p:nvPr/>
        </p:nvCxnSpPr>
        <p:spPr bwMode="auto">
          <a:xfrm rot="5399978" flipV="1">
            <a:off x="6620151" y="2253761"/>
            <a:ext cx="757055" cy="2047537"/>
          </a:xfrm>
          <a:prstGeom prst="straightConnector1">
            <a:avLst/>
          </a:prstGeom>
          <a:noFill/>
          <a:ln w="9525" cap="flat" cmpd="sng">
            <a:solidFill>
              <a:schemeClr val="dk2"/>
            </a:solidFill>
            <a:prstDash val="solid"/>
            <a:round/>
            <a:headEnd type="none" w="med" len="med"/>
            <a:tailEnd type="triangle" w="med" len="med"/>
          </a:ln>
        </p:spPr>
      </p:cxnSp>
      <p:pic>
        <p:nvPicPr>
          <p:cNvPr id="1294924401" name="Google Shape;505;p67"/>
          <p:cNvPicPr/>
          <p:nvPr/>
        </p:nvPicPr>
        <p:blipFill rotWithShape="1">
          <a:blip r:embed="rId4">
            <a:alphaModFix/>
          </a:blip>
          <a:stretch/>
        </p:blipFill>
        <p:spPr bwMode="auto">
          <a:xfrm>
            <a:off x="1827978" y="3669129"/>
            <a:ext cx="665107" cy="551387"/>
          </a:xfrm>
          <a:prstGeom prst="rect">
            <a:avLst/>
          </a:prstGeom>
          <a:noFill/>
          <a:ln>
            <a:noFill/>
          </a:ln>
        </p:spPr>
      </p:pic>
      <p:pic>
        <p:nvPicPr>
          <p:cNvPr id="1180303375" name="Google Shape;506;p67"/>
          <p:cNvPicPr/>
          <p:nvPr/>
        </p:nvPicPr>
        <p:blipFill rotWithShape="1">
          <a:blip r:embed="rId5">
            <a:alphaModFix/>
          </a:blip>
          <a:stretch/>
        </p:blipFill>
        <p:spPr bwMode="auto">
          <a:xfrm>
            <a:off x="9340711" y="3651702"/>
            <a:ext cx="665100" cy="551380"/>
          </a:xfrm>
          <a:prstGeom prst="rect">
            <a:avLst/>
          </a:prstGeom>
          <a:noFill/>
          <a:ln>
            <a:noFill/>
          </a:ln>
        </p:spPr>
      </p:pic>
      <p:pic>
        <p:nvPicPr>
          <p:cNvPr id="1407660514" name="Google Shape;507;p67"/>
          <p:cNvPicPr/>
          <p:nvPr/>
        </p:nvPicPr>
        <p:blipFill rotWithShape="1">
          <a:blip r:embed="rId6">
            <a:alphaModFix/>
          </a:blip>
          <a:srcRect t="14958"/>
          <a:stretch/>
        </p:blipFill>
        <p:spPr bwMode="auto">
          <a:xfrm>
            <a:off x="4239211" y="5595406"/>
            <a:ext cx="665224" cy="515824"/>
          </a:xfrm>
          <a:prstGeom prst="rect">
            <a:avLst/>
          </a:prstGeom>
          <a:noFill/>
          <a:ln>
            <a:noFill/>
          </a:ln>
        </p:spPr>
      </p:pic>
      <p:pic>
        <p:nvPicPr>
          <p:cNvPr id="865188037" name="Google Shape;508;p67"/>
          <p:cNvPicPr/>
          <p:nvPr/>
        </p:nvPicPr>
        <p:blipFill rotWithShape="1">
          <a:blip r:embed="rId7">
            <a:alphaModFix/>
          </a:blip>
          <a:srcRect t="15604"/>
          <a:stretch/>
        </p:blipFill>
        <p:spPr bwMode="auto">
          <a:xfrm>
            <a:off x="1739461" y="5577626"/>
            <a:ext cx="665199" cy="551386"/>
          </a:xfrm>
          <a:prstGeom prst="rect">
            <a:avLst/>
          </a:prstGeom>
          <a:noFill/>
          <a:ln>
            <a:noFill/>
          </a:ln>
        </p:spPr>
      </p:pic>
      <p:pic>
        <p:nvPicPr>
          <p:cNvPr id="691157827" name="Google Shape;509;p67"/>
          <p:cNvPicPr/>
          <p:nvPr/>
        </p:nvPicPr>
        <p:blipFill rotWithShape="1">
          <a:blip r:embed="rId8">
            <a:alphaModFix/>
          </a:blip>
          <a:srcRect t="15604"/>
          <a:stretch/>
        </p:blipFill>
        <p:spPr bwMode="auto">
          <a:xfrm>
            <a:off x="6738986" y="5595408"/>
            <a:ext cx="665224" cy="551386"/>
          </a:xfrm>
          <a:prstGeom prst="rect">
            <a:avLst/>
          </a:prstGeom>
          <a:noFill/>
          <a:ln>
            <a:noFill/>
          </a:ln>
        </p:spPr>
      </p:pic>
      <p:pic>
        <p:nvPicPr>
          <p:cNvPr id="393088153" name="Google Shape;511;p67"/>
          <p:cNvPicPr/>
          <p:nvPr/>
        </p:nvPicPr>
        <p:blipFill rotWithShape="1">
          <a:blip r:embed="rId9">
            <a:alphaModFix/>
          </a:blip>
          <a:stretch/>
        </p:blipFill>
        <p:spPr bwMode="auto">
          <a:xfrm>
            <a:off x="2493084" y="5595406"/>
            <a:ext cx="561404" cy="551386"/>
          </a:xfrm>
          <a:prstGeom prst="rect">
            <a:avLst/>
          </a:prstGeom>
          <a:noFill/>
          <a:ln>
            <a:noFill/>
          </a:ln>
        </p:spPr>
      </p:pic>
      <p:pic>
        <p:nvPicPr>
          <p:cNvPr id="1512072329" name="Google Shape;512;p67"/>
          <p:cNvPicPr/>
          <p:nvPr/>
        </p:nvPicPr>
        <p:blipFill rotWithShape="1">
          <a:blip r:embed="rId9">
            <a:alphaModFix/>
          </a:blip>
          <a:stretch/>
        </p:blipFill>
        <p:spPr bwMode="auto">
          <a:xfrm>
            <a:off x="5001895" y="5595406"/>
            <a:ext cx="525190" cy="5158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656946721" name="Picture 2"/>
          <p:cNvPicPr>
            <a:picLocks noChangeAspect="1"/>
          </p:cNvPicPr>
          <p:nvPr/>
        </p:nvPicPr>
        <p:blipFill rotWithShape="1">
          <a:blip r:embed="rId3"/>
          <a:stretch/>
        </p:blipFill>
        <p:spPr bwMode="auto">
          <a:xfrm>
            <a:off x="6349" y="0"/>
            <a:ext cx="12179299" cy="787399"/>
          </a:xfrm>
          <a:prstGeom prst="rect">
            <a:avLst/>
          </a:prstGeom>
        </p:spPr>
      </p:pic>
      <p:sp>
        <p:nvSpPr>
          <p:cNvPr id="1586828108" name="Google Shape;92;p16"/>
          <p:cNvSpPr txBox="1"/>
          <p:nvPr/>
        </p:nvSpPr>
        <p:spPr bwMode="auto">
          <a:xfrm>
            <a:off x="410649" y="1484974"/>
            <a:ext cx="8387699" cy="3583499"/>
          </a:xfrm>
          <a:prstGeom prst="rect">
            <a:avLst/>
          </a:prstGeom>
          <a:noFill/>
          <a:ln>
            <a:noFill/>
          </a:ln>
        </p:spPr>
        <p:txBody>
          <a:bodyPr spcFirstLastPara="1" wrap="square" lIns="91424" tIns="91424" rIns="91424" bIns="91424" anchor="t" anchorCtr="0">
            <a:noAutofit/>
          </a:bodyPr>
          <a:lstStyle/>
          <a:p>
            <a:pPr marL="457200" lvl="0" indent="-342900" algn="l" rtl="0">
              <a:spcBef>
                <a:spcPts val="0"/>
              </a:spcBef>
              <a:spcAft>
                <a:spcPts val="0"/>
              </a:spcAft>
              <a:buClr>
                <a:schemeClr val="dk1"/>
              </a:buClr>
              <a:buSzPts val="1800"/>
              <a:buChar char="●"/>
              <a:defRPr/>
            </a:pPr>
            <a:r>
              <a:rPr lang="nl" sz="1800">
                <a:solidFill>
                  <a:schemeClr val="dk1"/>
                </a:solidFill>
              </a:rPr>
              <a:t>Some algorithms are ‘black boxes’</a:t>
            </a: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457200" lvl="0" indent="-342900" algn="l" rtl="0">
              <a:spcBef>
                <a:spcPts val="0"/>
              </a:spcBef>
              <a:spcAft>
                <a:spcPts val="0"/>
              </a:spcAft>
              <a:buClr>
                <a:schemeClr val="dk1"/>
              </a:buClr>
              <a:buSzPts val="1800"/>
              <a:buChar char="●"/>
              <a:defRPr/>
            </a:pPr>
            <a:r>
              <a:rPr lang="nl" sz="1800">
                <a:solidFill>
                  <a:schemeClr val="dk1"/>
                </a:solidFill>
              </a:rPr>
              <a:t>Understanding all algorithms is not the most important, understanding how to evaluate their results is</a:t>
            </a:r>
            <a:endParaRPr sz="1800">
              <a:solidFill>
                <a:schemeClr val="dk1"/>
              </a:solidFill>
            </a:endParaRPr>
          </a:p>
        </p:txBody>
      </p:sp>
      <p:sp>
        <p:nvSpPr>
          <p:cNvPr id="1093324012" name="Google Shape;93;p16"/>
          <p:cNvSpPr/>
          <p:nvPr/>
        </p:nvSpPr>
        <p:spPr bwMode="auto">
          <a:xfrm>
            <a:off x="4969418" y="1952562"/>
            <a:ext cx="2274586" cy="1126073"/>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b="1">
                <a:solidFill>
                  <a:schemeClr val="lt1"/>
                </a:solidFill>
              </a:rPr>
              <a:t>Algorithm</a:t>
            </a:r>
            <a:endParaRPr b="1">
              <a:solidFill>
                <a:schemeClr val="lt1"/>
              </a:solidFill>
            </a:endParaRPr>
          </a:p>
        </p:txBody>
      </p:sp>
      <p:sp>
        <p:nvSpPr>
          <p:cNvPr id="557507383" name="Google Shape;94;p16"/>
          <p:cNvSpPr/>
          <p:nvPr/>
        </p:nvSpPr>
        <p:spPr bwMode="auto">
          <a:xfrm>
            <a:off x="3184543" y="2137962"/>
            <a:ext cx="1761062" cy="669736"/>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b="1">
                <a:solidFill>
                  <a:schemeClr val="lt1"/>
                </a:solidFill>
              </a:rPr>
              <a:t>Features</a:t>
            </a:r>
            <a:endParaRPr b="1">
              <a:solidFill>
                <a:schemeClr val="lt1"/>
              </a:solidFill>
            </a:endParaRPr>
          </a:p>
        </p:txBody>
      </p:sp>
      <p:sp>
        <p:nvSpPr>
          <p:cNvPr id="1320026279" name="Google Shape;95;p16"/>
          <p:cNvSpPr/>
          <p:nvPr/>
        </p:nvSpPr>
        <p:spPr bwMode="auto">
          <a:xfrm>
            <a:off x="7267817" y="2180731"/>
            <a:ext cx="1761062" cy="669736"/>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b="1">
                <a:solidFill>
                  <a:schemeClr val="lt1"/>
                </a:solidFill>
              </a:rPr>
              <a:t>Prediction</a:t>
            </a:r>
            <a:endParaRPr b="1">
              <a:solidFill>
                <a:schemeClr val="lt1"/>
              </a:solidFill>
            </a:endParaRPr>
          </a:p>
        </p:txBody>
      </p:sp>
      <p:pic>
        <p:nvPicPr>
          <p:cNvPr id="565693890" name="Google Shape;96;p16"/>
          <p:cNvPicPr/>
          <p:nvPr/>
        </p:nvPicPr>
        <p:blipFill rotWithShape="1">
          <a:blip r:embed="rId4">
            <a:alphaModFix/>
          </a:blip>
          <a:srcRect t="48562"/>
          <a:stretch/>
        </p:blipFill>
        <p:spPr bwMode="auto">
          <a:xfrm>
            <a:off x="146662" y="4506499"/>
            <a:ext cx="11898675" cy="2397499"/>
          </a:xfrm>
          <a:prstGeom prst="rect">
            <a:avLst/>
          </a:prstGeom>
          <a:noFill/>
          <a:ln>
            <a:noFill/>
          </a:ln>
        </p:spPr>
      </p:pic>
      <p:sp>
        <p:nvSpPr>
          <p:cNvPr id="1381707501" name="Google Shape;97;p16"/>
          <p:cNvSpPr txBox="1"/>
          <p:nvPr/>
        </p:nvSpPr>
        <p:spPr bwMode="auto">
          <a:xfrm>
            <a:off x="595675" y="4506499"/>
            <a:ext cx="1738923" cy="430037"/>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2000" b="1">
                <a:solidFill>
                  <a:schemeClr val="dk1"/>
                </a:solidFill>
              </a:rPr>
              <a:t>Explainable</a:t>
            </a:r>
            <a:endParaRPr sz="1000" b="1">
              <a:solidFill>
                <a:schemeClr val="dk1"/>
              </a:solidFill>
            </a:endParaRPr>
          </a:p>
        </p:txBody>
      </p:sp>
      <p:sp>
        <p:nvSpPr>
          <p:cNvPr id="2109239618" name="Google Shape;98;p16"/>
          <p:cNvSpPr txBox="1"/>
          <p:nvPr/>
        </p:nvSpPr>
        <p:spPr bwMode="auto">
          <a:xfrm>
            <a:off x="9302137" y="4506499"/>
            <a:ext cx="2486024" cy="430037"/>
          </a:xfrm>
          <a:prstGeom prst="rect">
            <a:avLst/>
          </a:prstGeom>
          <a:noFill/>
          <a:ln>
            <a:noFill/>
          </a:ln>
        </p:spPr>
        <p:txBody>
          <a:bodyPr spcFirstLastPara="1" wrap="square" lIns="91424" tIns="91424" rIns="91424" bIns="91424" anchor="t" anchorCtr="0">
            <a:noAutofit/>
          </a:bodyPr>
          <a:lstStyle/>
          <a:p>
            <a:pPr lvl="0" algn="r" rtl="0">
              <a:spcBef>
                <a:spcPts val="0"/>
              </a:spcBef>
              <a:spcAft>
                <a:spcPts val="0"/>
              </a:spcAft>
              <a:defRPr/>
            </a:pPr>
            <a:r>
              <a:rPr lang="nl" sz="2000" b="1">
                <a:solidFill>
                  <a:schemeClr val="dk1"/>
                </a:solidFill>
              </a:rPr>
              <a:t>Not explainable</a:t>
            </a:r>
            <a:endParaRPr sz="2000" b="1">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82771755" name="Title 1"/>
          <p:cNvSpPr>
            <a:spLocks noGrp="1"/>
          </p:cNvSpPr>
          <p:nvPr>
            <p:ph type="title"/>
          </p:nvPr>
        </p:nvSpPr>
        <p:spPr bwMode="auto">
          <a:xfrm>
            <a:off x="609599" y="871537"/>
            <a:ext cx="10972800" cy="1143000"/>
          </a:xfrm>
          <a:prstGeom prst="rect">
            <a:avLst/>
          </a:prstGeom>
        </p:spPr>
        <p:txBody>
          <a:bodyPr lIns="91440" tIns="45720" rIns="91440" bIns="45720" anchor="t"/>
          <a:lstStyle/>
          <a:p>
            <a:pPr marL="0" lvl="0" indent="0" algn="ctr" rtl="0">
              <a:spcBef>
                <a:spcPts val="0"/>
              </a:spcBef>
              <a:spcAft>
                <a:spcPts val="0"/>
              </a:spcAft>
              <a:buNone/>
              <a:defRPr/>
            </a:pPr>
            <a:r>
              <a:rPr lang="nl" sz="4400" i="0" u="none" strike="noStrike" cap="none" spc="0" err="1">
                <a:solidFill>
                  <a:schemeClr val="dk1"/>
                </a:solidFill>
                <a:latin typeface="+mj-lt"/>
                <a:ea typeface="+mj-ea"/>
                <a:cs typeface="+mj-cs"/>
              </a:rPr>
              <a:t>Better</a:t>
            </a:r>
            <a:r>
              <a:rPr lang="nl" sz="4400" i="0" u="none" strike="noStrike" cap="none" spc="0" dirty="0">
                <a:solidFill>
                  <a:schemeClr val="dk1"/>
                </a:solidFill>
                <a:latin typeface="+mj-lt"/>
                <a:ea typeface="+mj-ea"/>
                <a:cs typeface="+mj-cs"/>
              </a:rPr>
              <a:t> performance (</a:t>
            </a:r>
            <a:r>
              <a:rPr lang="nl" sz="4400" i="0" u="none" strike="noStrike" cap="none" spc="0" err="1">
                <a:solidFill>
                  <a:schemeClr val="dk1"/>
                </a:solidFill>
                <a:latin typeface="+mj-lt"/>
                <a:ea typeface="+mj-ea"/>
                <a:cs typeface="+mj-cs"/>
              </a:rPr>
              <a:t>often</a:t>
            </a:r>
            <a:r>
              <a:rPr lang="nl" sz="4400" i="0" u="none" strike="noStrike" cap="none" spc="0" dirty="0">
                <a:solidFill>
                  <a:schemeClr val="dk1"/>
                </a:solidFill>
                <a:latin typeface="+mj-lt"/>
                <a:ea typeface="+mj-ea"/>
                <a:cs typeface="+mj-cs"/>
              </a:rPr>
              <a:t>) </a:t>
            </a:r>
            <a:r>
              <a:rPr lang="nl" sz="4400" i="0" u="none" strike="noStrike" cap="none" spc="0" err="1">
                <a:solidFill>
                  <a:schemeClr val="dk1"/>
                </a:solidFill>
                <a:latin typeface="+mj-lt"/>
                <a:ea typeface="+mj-ea"/>
                <a:cs typeface="+mj-cs"/>
              </a:rPr>
              <a:t>comes</a:t>
            </a:r>
            <a:r>
              <a:rPr lang="nl" sz="4400" i="0" u="none" strike="noStrike" cap="none" spc="0" dirty="0">
                <a:solidFill>
                  <a:schemeClr val="dk1"/>
                </a:solidFill>
                <a:latin typeface="+mj-lt"/>
                <a:ea typeface="+mj-ea"/>
                <a:cs typeface="+mj-cs"/>
              </a:rPr>
              <a:t> </a:t>
            </a:r>
            <a:r>
              <a:rPr lang="nl" sz="4400" i="0" u="none" strike="noStrike" cap="none" spc="0" err="1">
                <a:solidFill>
                  <a:schemeClr val="dk1"/>
                </a:solidFill>
                <a:latin typeface="+mj-lt"/>
                <a:ea typeface="+mj-ea"/>
                <a:cs typeface="+mj-cs"/>
              </a:rPr>
              <a:t>with</a:t>
            </a:r>
            <a:r>
              <a:rPr lang="nl" sz="4400" i="0" u="none" strike="noStrike" cap="none" spc="0" dirty="0">
                <a:solidFill>
                  <a:schemeClr val="dk1"/>
                </a:solidFill>
                <a:latin typeface="+mj-lt"/>
                <a:ea typeface="+mj-ea"/>
                <a:cs typeface="+mj-cs"/>
              </a:rPr>
              <a:t> </a:t>
            </a:r>
            <a:r>
              <a:rPr lang="nl" sz="4400" i="0" u="none" strike="noStrike" cap="none" spc="0" err="1">
                <a:solidFill>
                  <a:schemeClr val="dk1"/>
                </a:solidFill>
                <a:latin typeface="+mj-lt"/>
                <a:ea typeface="+mj-ea"/>
                <a:cs typeface="+mj-cs"/>
              </a:rPr>
              <a:t>higher</a:t>
            </a:r>
            <a:r>
              <a:rPr lang="nl" sz="4400" i="0" u="none" strike="noStrike" cap="none" spc="0" dirty="0">
                <a:solidFill>
                  <a:schemeClr val="dk1"/>
                </a:solidFill>
                <a:latin typeface="+mj-lt"/>
                <a:ea typeface="+mj-ea"/>
                <a:cs typeface="+mj-cs"/>
              </a:rPr>
              <a:t> </a:t>
            </a:r>
            <a:r>
              <a:rPr lang="nl" sz="4400" i="0" u="none" strike="noStrike" cap="none" spc="0" err="1">
                <a:solidFill>
                  <a:schemeClr val="dk1"/>
                </a:solidFill>
                <a:latin typeface="+mj-lt"/>
                <a:ea typeface="+mj-ea"/>
                <a:cs typeface="+mj-cs"/>
              </a:rPr>
              <a:t>complexity</a:t>
            </a:r>
            <a:endParaRPr lang="en-US" sz="4400" err="1">
              <a:solidFill>
                <a:schemeClr val="dk1"/>
              </a:solidFill>
              <a:cs typeface="Arial"/>
            </a:endParaRPr>
          </a:p>
          <a:p>
            <a:pPr>
              <a:defRPr/>
            </a:pPr>
            <a:endParaRPr/>
          </a:p>
        </p:txBody>
      </p:sp>
      <p:sp>
        <p:nvSpPr>
          <p:cNvPr id="589884664" name="Date Placeholder 3"/>
          <p:cNvSpPr>
            <a:spLocks noGrp="1"/>
          </p:cNvSpPr>
          <p:nvPr>
            <p:ph type="dt" sz="half" idx="10"/>
          </p:nvPr>
        </p:nvSpPr>
        <p:spPr bwMode="auto"/>
        <p:txBody>
          <a:bodyPr/>
          <a:lstStyle/>
          <a:p>
            <a:pPr>
              <a:defRPr/>
            </a:pPr>
            <a:fld id="{A55E6189-3B90-AFF9-D3D9-F7F4168519AF}" type="datetime3">
              <a:rPr lang="en-US"/>
              <a:t>20 January 2026</a:t>
            </a:fld>
            <a:endParaRPr lang="en-US"/>
          </a:p>
        </p:txBody>
      </p:sp>
      <p:sp>
        <p:nvSpPr>
          <p:cNvPr id="91416131" name="Footer Placeholder 4"/>
          <p:cNvSpPr>
            <a:spLocks noGrp="1"/>
          </p:cNvSpPr>
          <p:nvPr>
            <p:ph type="ftr" sz="quarter" idx="11"/>
          </p:nvPr>
        </p:nvSpPr>
        <p:spPr bwMode="auto"/>
        <p:txBody>
          <a:bodyPr/>
          <a:lstStyle/>
          <a:p>
            <a:pPr>
              <a:defRPr/>
            </a:pPr>
            <a:r>
              <a:rPr lang="en-US"/>
              <a:t>Library Summerschool 2022</a:t>
            </a:r>
            <a:endParaRPr/>
          </a:p>
        </p:txBody>
      </p:sp>
      <p:sp>
        <p:nvSpPr>
          <p:cNvPr id="1336049902" name="Slide Number Placeholder 5"/>
          <p:cNvSpPr>
            <a:spLocks noGrp="1"/>
          </p:cNvSpPr>
          <p:nvPr>
            <p:ph type="sldNum" sz="quarter" idx="12"/>
          </p:nvPr>
        </p:nvSpPr>
        <p:spPr bwMode="auto"/>
        <p:txBody>
          <a:bodyPr/>
          <a:lstStyle/>
          <a:p>
            <a:pPr>
              <a:defRPr/>
            </a:pPr>
            <a:fld id="{058EBC27-606D-E457-6A76-DB6C147AC3A9}" type="slidenum">
              <a:rPr lang="en-US"/>
              <a:t>24</a:t>
            </a:fld>
            <a:endParaRPr lang="en-US"/>
          </a:p>
        </p:txBody>
      </p:sp>
      <p:cxnSp>
        <p:nvCxnSpPr>
          <p:cNvPr id="1802637878" name="Google Shape;105;p17"/>
          <p:cNvCxnSpPr/>
          <p:nvPr/>
        </p:nvCxnSpPr>
        <p:spPr bwMode="auto">
          <a:xfrm rot="10799990">
            <a:off x="2658527" y="2074162"/>
            <a:ext cx="45720" cy="4070676"/>
          </a:xfrm>
          <a:prstGeom prst="straightConnector1">
            <a:avLst/>
          </a:prstGeom>
          <a:noFill/>
          <a:ln w="19050" cap="flat" cmpd="sng">
            <a:solidFill>
              <a:schemeClr val="dk2"/>
            </a:solidFill>
            <a:prstDash val="solid"/>
            <a:round/>
            <a:headEnd type="none" w="med" len="med"/>
            <a:tailEnd type="none" w="med" len="med"/>
          </a:ln>
        </p:spPr>
      </p:cxnSp>
      <p:cxnSp>
        <p:nvCxnSpPr>
          <p:cNvPr id="1513267552" name="Google Shape;106;p17"/>
          <p:cNvCxnSpPr/>
          <p:nvPr/>
        </p:nvCxnSpPr>
        <p:spPr bwMode="auto">
          <a:xfrm rot="10799990" flipH="1">
            <a:off x="2708218" y="6095586"/>
            <a:ext cx="6475511" cy="49251"/>
          </a:xfrm>
          <a:prstGeom prst="straightConnector1">
            <a:avLst/>
          </a:prstGeom>
          <a:noFill/>
          <a:ln w="19050" cap="flat" cmpd="sng">
            <a:solidFill>
              <a:schemeClr val="dk2"/>
            </a:solidFill>
            <a:prstDash val="solid"/>
            <a:round/>
            <a:headEnd type="none" w="med" len="med"/>
            <a:tailEnd type="none" w="med" len="med"/>
          </a:ln>
        </p:spPr>
      </p:cxnSp>
      <p:sp>
        <p:nvSpPr>
          <p:cNvPr id="1523121893" name="Google Shape;107;p17"/>
          <p:cNvSpPr txBox="1"/>
          <p:nvPr/>
        </p:nvSpPr>
        <p:spPr bwMode="auto">
          <a:xfrm>
            <a:off x="4708962" y="6166443"/>
            <a:ext cx="2566499" cy="379800"/>
          </a:xfrm>
          <a:prstGeom prst="rect">
            <a:avLst/>
          </a:prstGeom>
          <a:noFill/>
          <a:ln>
            <a:noFill/>
          </a:ln>
        </p:spPr>
        <p:txBody>
          <a:bodyPr spcFirstLastPara="1" wrap="square" lIns="91424" tIns="91424" rIns="91424" bIns="91424" anchor="t" anchorCtr="0">
            <a:noAutofit/>
          </a:bodyPr>
          <a:lstStyle/>
          <a:p>
            <a:pPr marL="0" lvl="0" indent="0" algn="ctr" rtl="0">
              <a:spcBef>
                <a:spcPts val="0"/>
              </a:spcBef>
              <a:spcAft>
                <a:spcPts val="0"/>
              </a:spcAft>
              <a:buNone/>
              <a:defRPr/>
            </a:pPr>
            <a:r>
              <a:rPr lang="nl" sz="1800">
                <a:solidFill>
                  <a:schemeClr val="dk1"/>
                </a:solidFill>
              </a:rPr>
              <a:t>Model complexity</a:t>
            </a:r>
            <a:endParaRPr sz="1800">
              <a:solidFill>
                <a:schemeClr val="dk1"/>
              </a:solidFill>
            </a:endParaRPr>
          </a:p>
        </p:txBody>
      </p:sp>
      <p:sp>
        <p:nvSpPr>
          <p:cNvPr id="1763535489" name="Google Shape;108;p17"/>
          <p:cNvSpPr/>
          <p:nvPr/>
        </p:nvSpPr>
        <p:spPr bwMode="auto">
          <a:xfrm>
            <a:off x="2681387" y="2679112"/>
            <a:ext cx="6611224" cy="3253524"/>
          </a:xfrm>
          <a:custGeom>
            <a:avLst/>
            <a:gdLst/>
            <a:ahLst/>
            <a:cxnLst/>
            <a:rect l="l" t="t" r="r" b="b"/>
            <a:pathLst>
              <a:path w="165906" h="85006" extrusionOk="0">
                <a:moveTo>
                  <a:pt x="0" y="0"/>
                </a:moveTo>
                <a:cubicBezTo>
                  <a:pt x="4699" y="23530"/>
                  <a:pt x="18628" y="48729"/>
                  <a:pt x="39834" y="59956"/>
                </a:cubicBezTo>
                <a:cubicBezTo>
                  <a:pt x="77700" y="80004"/>
                  <a:pt x="123060" y="85006"/>
                  <a:pt x="165906" y="85006"/>
                </a:cubicBezTo>
              </a:path>
            </a:pathLst>
          </a:custGeom>
          <a:noFill/>
          <a:ln w="19050" cap="flat" cmpd="sng">
            <a:solidFill>
              <a:srgbClr val="FF0000"/>
            </a:solidFill>
            <a:prstDash val="solid"/>
            <a:round/>
            <a:headEnd type="none" w="med" len="med"/>
            <a:tailEnd type="none" w="med" len="med"/>
          </a:ln>
        </p:spPr>
        <p:txBody>
          <a:bodyPr/>
          <a:lstStyle/>
          <a:p>
            <a:endParaRPr lang="en-NL"/>
          </a:p>
        </p:txBody>
      </p:sp>
      <p:sp>
        <p:nvSpPr>
          <p:cNvPr id="1235091897" name="Google Shape;111;p17"/>
          <p:cNvSpPr txBox="1"/>
          <p:nvPr/>
        </p:nvSpPr>
        <p:spPr bwMode="auto">
          <a:xfrm>
            <a:off x="8568599" y="2168298"/>
            <a:ext cx="2514712"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600" b="1">
                <a:solidFill>
                  <a:schemeClr val="accent1"/>
                </a:solidFill>
              </a:rPr>
              <a:t>Required </a:t>
            </a:r>
            <a:r>
              <a:rPr lang="nl" sz="1800" b="1">
                <a:solidFill>
                  <a:schemeClr val="accent1"/>
                </a:solidFill>
              </a:rPr>
              <a:t>training </a:t>
            </a:r>
            <a:r>
              <a:rPr lang="nl" sz="1600" b="1">
                <a:solidFill>
                  <a:schemeClr val="accent1"/>
                </a:solidFill>
              </a:rPr>
              <a:t>data</a:t>
            </a:r>
            <a:endParaRPr sz="1600" b="1">
              <a:solidFill>
                <a:schemeClr val="accent1"/>
              </a:solidFill>
            </a:endParaRPr>
          </a:p>
        </p:txBody>
      </p:sp>
      <p:sp>
        <p:nvSpPr>
          <p:cNvPr id="1996478014" name="Google Shape;112;p17"/>
          <p:cNvSpPr txBox="1"/>
          <p:nvPr/>
        </p:nvSpPr>
        <p:spPr bwMode="auto">
          <a:xfrm>
            <a:off x="9292612" y="3049200"/>
            <a:ext cx="2428862" cy="379800"/>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b="1">
                <a:solidFill>
                  <a:srgbClr val="6AA84F"/>
                </a:solidFill>
              </a:rPr>
              <a:t>Model performance</a:t>
            </a:r>
            <a:endParaRPr sz="1300" b="1">
              <a:solidFill>
                <a:srgbClr val="6AA84F"/>
              </a:solidFill>
            </a:endParaRPr>
          </a:p>
        </p:txBody>
      </p:sp>
      <p:sp>
        <p:nvSpPr>
          <p:cNvPr id="491351502" name="Google Shape;113;p17"/>
          <p:cNvSpPr txBox="1"/>
          <p:nvPr/>
        </p:nvSpPr>
        <p:spPr bwMode="auto">
          <a:xfrm>
            <a:off x="2801146" y="2495598"/>
            <a:ext cx="1837800"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b="1">
                <a:solidFill>
                  <a:srgbClr val="FF0000"/>
                </a:solidFill>
              </a:rPr>
              <a:t>Interpretability</a:t>
            </a:r>
            <a:endParaRPr sz="1400" b="1">
              <a:solidFill>
                <a:srgbClr val="FF0000"/>
              </a:solidFill>
            </a:endParaRPr>
          </a:p>
        </p:txBody>
      </p:sp>
      <p:sp>
        <p:nvSpPr>
          <p:cNvPr id="447825736" name="Google Shape;114;p17"/>
          <p:cNvSpPr txBox="1"/>
          <p:nvPr/>
        </p:nvSpPr>
        <p:spPr bwMode="auto">
          <a:xfrm>
            <a:off x="2663337" y="6187931"/>
            <a:ext cx="1940400"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300" b="1">
                <a:solidFill>
                  <a:schemeClr val="dk1"/>
                </a:solidFill>
              </a:rPr>
              <a:t>e.g., linear regression</a:t>
            </a:r>
            <a:endParaRPr sz="1300" b="1">
              <a:solidFill>
                <a:schemeClr val="dk1"/>
              </a:solidFill>
            </a:endParaRPr>
          </a:p>
        </p:txBody>
      </p:sp>
      <p:sp>
        <p:nvSpPr>
          <p:cNvPr id="237173030" name="Google Shape;115;p17"/>
          <p:cNvSpPr txBox="1"/>
          <p:nvPr/>
        </p:nvSpPr>
        <p:spPr bwMode="auto">
          <a:xfrm>
            <a:off x="7598399" y="6187931"/>
            <a:ext cx="1940400"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300" b="1">
                <a:solidFill>
                  <a:schemeClr val="dk1"/>
                </a:solidFill>
              </a:rPr>
              <a:t>e.g., neural networks</a:t>
            </a:r>
            <a:endParaRPr sz="1300" b="1">
              <a:solidFill>
                <a:schemeClr val="dk1"/>
              </a:solidFill>
            </a:endParaRPr>
          </a:p>
        </p:txBody>
      </p:sp>
      <p:sp>
        <p:nvSpPr>
          <p:cNvPr id="1429516542" name="Google Shape;109;p17"/>
          <p:cNvSpPr/>
          <p:nvPr/>
        </p:nvSpPr>
        <p:spPr bwMode="auto">
          <a:xfrm>
            <a:off x="2705896" y="3268198"/>
            <a:ext cx="6382131" cy="2200452"/>
          </a:xfrm>
          <a:custGeom>
            <a:avLst/>
            <a:gdLst/>
            <a:ahLst/>
            <a:cxnLst/>
            <a:rect l="l" t="t" r="r" b="b"/>
            <a:pathLst>
              <a:path w="160157" h="57492" extrusionOk="0">
                <a:moveTo>
                  <a:pt x="0" y="57492"/>
                </a:moveTo>
                <a:cubicBezTo>
                  <a:pt x="13937" y="39569"/>
                  <a:pt x="32081" y="23043"/>
                  <a:pt x="53385" y="15194"/>
                </a:cubicBezTo>
                <a:cubicBezTo>
                  <a:pt x="87117" y="2765"/>
                  <a:pt x="124208" y="0"/>
                  <a:pt x="160157" y="0"/>
                </a:cubicBezTo>
              </a:path>
            </a:pathLst>
          </a:custGeom>
          <a:noFill/>
          <a:ln w="19050" cap="flat" cmpd="sng">
            <a:solidFill>
              <a:srgbClr val="93C47D"/>
            </a:solidFill>
            <a:prstDash val="solid"/>
            <a:round/>
            <a:headEnd type="none" w="med" len="med"/>
            <a:tailEnd type="none" w="med" len="med"/>
          </a:ln>
        </p:spPr>
        <p:txBody>
          <a:bodyPr/>
          <a:lstStyle/>
          <a:p>
            <a:endParaRPr lang="en-NL"/>
          </a:p>
        </p:txBody>
      </p:sp>
      <p:sp>
        <p:nvSpPr>
          <p:cNvPr id="1096621166" name="Google Shape;110;p17"/>
          <p:cNvSpPr/>
          <p:nvPr/>
        </p:nvSpPr>
        <p:spPr bwMode="auto">
          <a:xfrm>
            <a:off x="2725345" y="2576939"/>
            <a:ext cx="6022133" cy="3457870"/>
          </a:xfrm>
          <a:custGeom>
            <a:avLst/>
            <a:gdLst/>
            <a:ahLst/>
            <a:cxnLst/>
            <a:rect l="l" t="t" r="r" b="b"/>
            <a:pathLst>
              <a:path w="151123" h="90345" extrusionOk="0">
                <a:moveTo>
                  <a:pt x="0" y="90345"/>
                </a:moveTo>
                <a:cubicBezTo>
                  <a:pt x="46060" y="90345"/>
                  <a:pt x="96622" y="72203"/>
                  <a:pt x="128126" y="38602"/>
                </a:cubicBezTo>
                <a:cubicBezTo>
                  <a:pt x="138370" y="27676"/>
                  <a:pt x="151123" y="14978"/>
                  <a:pt x="151123" y="0"/>
                </a:cubicBezTo>
              </a:path>
            </a:pathLst>
          </a:custGeom>
          <a:noFill/>
          <a:ln w="19050" cap="flat" cmpd="sng">
            <a:solidFill>
              <a:schemeClr val="accent1"/>
            </a:solidFill>
            <a:prstDash val="solid"/>
            <a:round/>
            <a:headEnd type="none" w="med" len="med"/>
            <a:tailEnd type="none" w="med" len="med"/>
          </a:ln>
        </p:spPr>
        <p:txBody>
          <a:bodyPr/>
          <a:lstStyle/>
          <a:p>
            <a:endParaRPr lang="en-NL"/>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33555636" name="Rectangle 5"/>
          <p:cNvSpPr/>
          <p:nvPr/>
        </p:nvSpPr>
        <p:spPr bwMode="auto">
          <a:xfrm>
            <a:off x="396304" y="819671"/>
            <a:ext cx="11366739" cy="5566565"/>
          </a:xfrm>
          <a:prstGeom prst="rect">
            <a:avLst/>
          </a:prstGeom>
          <a:solidFill>
            <a:schemeClr val="bg1">
              <a:lumMod val="95000"/>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a:p>
        </p:txBody>
      </p:sp>
      <p:sp>
        <p:nvSpPr>
          <p:cNvPr id="1044323338"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2102627389" name="Slide Number Placeholder 7"/>
          <p:cNvSpPr>
            <a:spLocks noGrp="1"/>
          </p:cNvSpPr>
          <p:nvPr>
            <p:ph type="sldNum" sz="quarter" idx="12"/>
          </p:nvPr>
        </p:nvSpPr>
        <p:spPr bwMode="auto"/>
        <p:txBody>
          <a:bodyPr/>
          <a:lstStyle/>
          <a:p>
            <a:pPr>
              <a:defRPr/>
            </a:pPr>
            <a:fld id="{A1E594E8-D7BF-815E-953B-23C0D80C6849}" type="slidenum">
              <a:rPr lang="en-US"/>
              <a:t>25</a:t>
            </a:fld>
            <a:endParaRPr lang="en-US"/>
          </a:p>
        </p:txBody>
      </p:sp>
      <p:sp>
        <p:nvSpPr>
          <p:cNvPr id="20500558" name="TextBox 9"/>
          <p:cNvSpPr txBox="1"/>
          <p:nvPr/>
        </p:nvSpPr>
        <p:spPr bwMode="auto">
          <a:xfrm>
            <a:off x="728656" y="1260000"/>
            <a:ext cx="10684971" cy="4207627"/>
          </a:xfrm>
          <a:prstGeom prst="rect">
            <a:avLst/>
          </a:prstGeom>
          <a:noFill/>
        </p:spPr>
        <p:txBody>
          <a:bodyPr wrap="square" lIns="91440" tIns="45720" rIns="91440" bIns="45720" rtlCol="0" anchor="t">
            <a:spAutoFit/>
          </a:bodyPr>
          <a:lstStyle/>
          <a:p>
            <a:pPr marL="0" lvl="0" indent="0" algn="ctr" rtl="0">
              <a:spcBef>
                <a:spcPts val="0"/>
              </a:spcBef>
              <a:spcAft>
                <a:spcPts val="0"/>
              </a:spcAft>
              <a:buNone/>
              <a:defRPr/>
            </a:pPr>
            <a:r>
              <a:rPr lang="nl" sz="4400" i="0" u="none" strike="noStrike" cap="none" spc="0" dirty="0">
                <a:solidFill>
                  <a:schemeClr val="dk1"/>
                </a:solidFill>
                <a:latin typeface="+mn-lt"/>
                <a:ea typeface="+mn-ea"/>
                <a:cs typeface="+mn-cs"/>
              </a:rPr>
              <a:t>Learning </a:t>
            </a:r>
            <a:r>
              <a:rPr lang="nl" sz="4400" i="0" u="none" strike="noStrike" cap="none" spc="0" err="1">
                <a:solidFill>
                  <a:schemeClr val="dk1"/>
                </a:solidFill>
                <a:latin typeface="+mn-lt"/>
                <a:ea typeface="+mn-ea"/>
                <a:cs typeface="+mn-cs"/>
              </a:rPr>
              <a:t>objectives</a:t>
            </a:r>
            <a:r>
              <a:rPr lang="nl" sz="4400" i="0" u="none" strike="noStrike" cap="none" spc="0" dirty="0">
                <a:solidFill>
                  <a:schemeClr val="dk1"/>
                </a:solidFill>
                <a:latin typeface="+mn-lt"/>
                <a:ea typeface="+mn-ea"/>
                <a:cs typeface="+mn-cs"/>
              </a:rPr>
              <a:t> </a:t>
            </a:r>
            <a:r>
              <a:rPr lang="nl" sz="4400" i="0" u="none" strike="noStrike" cap="none" spc="0" err="1">
                <a:solidFill>
                  <a:schemeClr val="dk1"/>
                </a:solidFill>
                <a:latin typeface="+mn-lt"/>
                <a:ea typeface="+mn-ea"/>
                <a:cs typeface="+mn-cs"/>
              </a:rPr>
              <a:t>for</a:t>
            </a:r>
            <a:r>
              <a:rPr lang="nl" sz="4400" i="0" u="none" strike="noStrike" cap="none" spc="0" dirty="0">
                <a:solidFill>
                  <a:schemeClr val="dk1"/>
                </a:solidFill>
                <a:latin typeface="+mn-lt"/>
                <a:ea typeface="+mn-ea"/>
                <a:cs typeface="+mn-cs"/>
              </a:rPr>
              <a:t> </a:t>
            </a:r>
            <a:r>
              <a:rPr lang="nl" sz="4400" i="0" u="none" strike="noStrike" cap="none" spc="0" err="1">
                <a:solidFill>
                  <a:schemeClr val="dk1"/>
                </a:solidFill>
                <a:latin typeface="+mn-lt"/>
                <a:ea typeface="+mn-ea"/>
                <a:cs typeface="+mn-cs"/>
              </a:rPr>
              <a:t>today</a:t>
            </a:r>
            <a:endParaRPr lang="nl" sz="4000" b="1" i="0" u="none" strike="noStrike" cap="none" spc="0" err="1">
              <a:solidFill>
                <a:schemeClr val="dk1"/>
              </a:solidFill>
              <a:latin typeface="Times New Roman"/>
              <a:cs typeface="Times New Roman"/>
            </a:endParaRPr>
          </a:p>
          <a:p>
            <a:pPr marL="0" lvl="0" indent="0" algn="ctr" rtl="0">
              <a:spcBef>
                <a:spcPts val="0"/>
              </a:spcBef>
              <a:spcAft>
                <a:spcPts val="0"/>
              </a:spcAft>
              <a:buNone/>
              <a:defRPr/>
            </a:pPr>
            <a:endParaRPr sz="3200" b="1"/>
          </a:p>
          <a:p>
            <a:pPr marL="0" lvl="0" indent="0" algn="ctr" rtl="0">
              <a:spcBef>
                <a:spcPts val="0"/>
              </a:spcBef>
              <a:spcAft>
                <a:spcPts val="0"/>
              </a:spcAft>
              <a:buNone/>
              <a:defRPr/>
            </a:pPr>
            <a:endParaRPr sz="3200" b="1"/>
          </a:p>
          <a:p>
            <a:pPr marL="419735" lvl="0" indent="-305435" algn="l" rtl="0">
              <a:spcBef>
                <a:spcPts val="0"/>
              </a:spcBef>
              <a:spcAft>
                <a:spcPts val="0"/>
              </a:spcAft>
              <a:buClr>
                <a:schemeClr val="dk1"/>
              </a:buClr>
              <a:buSzPts val="1800"/>
              <a:buFont typeface="Arial"/>
              <a:buChar char="•"/>
              <a:defRPr/>
            </a:pPr>
            <a:r>
              <a:rPr lang="nl" sz="2000" b="0" i="0" u="none" strike="noStrike" cap="none" spc="0" dirty="0">
                <a:solidFill>
                  <a:schemeClr val="dk1"/>
                </a:solidFill>
                <a:latin typeface="+mn-lt"/>
                <a:ea typeface="+mn-ea"/>
                <a:cs typeface="+mn-cs"/>
              </a:rPr>
              <a:t>Train machine </a:t>
            </a:r>
            <a:r>
              <a:rPr lang="nl" sz="2000" b="0" i="0" u="none" strike="noStrike" cap="none" spc="0" dirty="0" err="1">
                <a:solidFill>
                  <a:schemeClr val="dk1"/>
                </a:solidFill>
                <a:latin typeface="+mn-lt"/>
                <a:ea typeface="+mn-ea"/>
                <a:cs typeface="+mn-cs"/>
              </a:rPr>
              <a:t>learning</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algorithms</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regression</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classification</a:t>
            </a:r>
            <a:r>
              <a:rPr lang="nl" sz="2000" b="0" i="0" u="none" strike="noStrike" cap="none" spc="0" dirty="0">
                <a:solidFill>
                  <a:schemeClr val="dk1"/>
                </a:solidFill>
                <a:latin typeface="+mn-lt"/>
                <a:ea typeface="+mn-ea"/>
                <a:cs typeface="+mn-cs"/>
              </a:rPr>
              <a:t>, clustering) </a:t>
            </a:r>
            <a:r>
              <a:rPr lang="nl" sz="2000" b="0" i="0" u="none" strike="noStrike" cap="none" spc="0" dirty="0" err="1">
                <a:solidFill>
                  <a:schemeClr val="dk1"/>
                </a:solidFill>
                <a:latin typeface="+mn-lt"/>
                <a:ea typeface="+mn-ea"/>
                <a:cs typeface="+mn-cs"/>
              </a:rPr>
              <a:t>using</a:t>
            </a:r>
            <a:r>
              <a:rPr lang="nl" sz="2000" b="0" i="0" u="none" strike="noStrike" cap="none" spc="0" dirty="0">
                <a:solidFill>
                  <a:schemeClr val="dk1"/>
                </a:solidFill>
                <a:latin typeface="+mn-lt"/>
                <a:ea typeface="+mn-ea"/>
                <a:cs typeface="+mn-cs"/>
              </a:rPr>
              <a:t> JASP</a:t>
            </a:r>
            <a:endParaRPr sz="2000" dirty="0">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419735" lvl="0" indent="-305435" algn="l" rtl="0">
              <a:spcBef>
                <a:spcPts val="0"/>
              </a:spcBef>
              <a:spcAft>
                <a:spcPts val="0"/>
              </a:spcAft>
              <a:buClr>
                <a:schemeClr val="dk1"/>
              </a:buClr>
              <a:buSzPts val="1800"/>
              <a:buFont typeface="Arial"/>
              <a:buChar char="•"/>
              <a:defRPr/>
            </a:pPr>
            <a:r>
              <a:rPr lang="nl" sz="2000" b="0" i="0" u="none" strike="noStrike" cap="none" spc="0" dirty="0">
                <a:solidFill>
                  <a:schemeClr val="dk1"/>
                </a:solidFill>
                <a:latin typeface="+mn-lt"/>
                <a:ea typeface="+mn-ea"/>
                <a:cs typeface="+mn-cs"/>
              </a:rPr>
              <a:t>Understand </a:t>
            </a:r>
            <a:r>
              <a:rPr lang="nl" sz="2000" b="0" i="0" u="none" strike="noStrike" cap="none" spc="0" dirty="0" err="1">
                <a:solidFill>
                  <a:schemeClr val="dk1"/>
                </a:solidFill>
                <a:latin typeface="+mn-lt"/>
                <a:ea typeface="+mn-ea"/>
                <a:cs typeface="+mn-cs"/>
              </a:rPr>
              <a:t>how</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to</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evaluate</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the</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quality</a:t>
            </a:r>
            <a:r>
              <a:rPr lang="nl" sz="2000" b="0" i="0" u="none" strike="noStrike" cap="none" spc="0" dirty="0">
                <a:solidFill>
                  <a:schemeClr val="dk1"/>
                </a:solidFill>
                <a:latin typeface="+mn-lt"/>
                <a:ea typeface="+mn-ea"/>
                <a:cs typeface="+mn-cs"/>
              </a:rPr>
              <a:t> of these </a:t>
            </a:r>
            <a:r>
              <a:rPr lang="nl" sz="2000" b="0" i="0" u="none" strike="noStrike" cap="none" spc="0" dirty="0" err="1">
                <a:solidFill>
                  <a:schemeClr val="dk1"/>
                </a:solidFill>
                <a:latin typeface="+mn-lt"/>
                <a:ea typeface="+mn-ea"/>
                <a:cs typeface="+mn-cs"/>
              </a:rPr>
              <a:t>algorithms</a:t>
            </a:r>
            <a:endParaRPr sz="2000" dirty="0" err="1">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419735" lvl="0" indent="-305435" algn="l" rtl="0">
              <a:spcBef>
                <a:spcPts val="0"/>
              </a:spcBef>
              <a:spcAft>
                <a:spcPts val="0"/>
              </a:spcAft>
              <a:buClr>
                <a:schemeClr val="dk1"/>
              </a:buClr>
              <a:buSzPts val="1800"/>
              <a:buFont typeface="Arial"/>
              <a:buChar char="•"/>
              <a:defRPr/>
            </a:pPr>
            <a:r>
              <a:rPr lang="nl" sz="2000" b="0" i="0" u="none" strike="noStrike" cap="none" spc="0" dirty="0" err="1">
                <a:solidFill>
                  <a:schemeClr val="dk1"/>
                </a:solidFill>
                <a:latin typeface="+mn-lt"/>
                <a:ea typeface="+mn-ea"/>
                <a:cs typeface="+mn-cs"/>
              </a:rPr>
              <a:t>Apply</a:t>
            </a:r>
            <a:r>
              <a:rPr lang="nl" sz="2000" b="0" i="0" u="none" strike="noStrike" cap="none" spc="0" dirty="0">
                <a:solidFill>
                  <a:schemeClr val="dk1"/>
                </a:solidFill>
                <a:latin typeface="+mn-lt"/>
                <a:ea typeface="+mn-ea"/>
                <a:cs typeface="+mn-cs"/>
              </a:rPr>
              <a:t> these </a:t>
            </a:r>
            <a:r>
              <a:rPr lang="nl" sz="2000" b="0" i="0" u="none" strike="noStrike" cap="none" spc="0" dirty="0" err="1">
                <a:solidFill>
                  <a:schemeClr val="dk1"/>
                </a:solidFill>
                <a:latin typeface="+mn-lt"/>
                <a:ea typeface="+mn-ea"/>
                <a:cs typeface="+mn-cs"/>
              </a:rPr>
              <a:t>algorithms</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to</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predict</a:t>
            </a:r>
            <a:r>
              <a:rPr lang="nl" sz="2000" b="0" i="0" u="none" strike="noStrike" cap="none" spc="0" dirty="0">
                <a:solidFill>
                  <a:schemeClr val="dk1"/>
                </a:solidFill>
                <a:latin typeface="+mn-lt"/>
                <a:ea typeface="+mn-ea"/>
                <a:cs typeface="+mn-cs"/>
              </a:rPr>
              <a:t> new data</a:t>
            </a:r>
            <a:endParaRPr sz="2000" dirty="0">
              <a:solidFill>
                <a:schemeClr val="dk1"/>
              </a:solidFill>
              <a:cs typeface="Arial"/>
            </a:endParaRPr>
          </a:p>
          <a:p>
            <a:pPr>
              <a:lnSpc>
                <a:spcPts val="2499"/>
              </a:lnSpc>
              <a:defRPr/>
            </a:pPr>
            <a:endParaRPr lang="en-US"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73547482" name="Rectangle 5"/>
          <p:cNvSpPr/>
          <p:nvPr/>
        </p:nvSpPr>
        <p:spPr bwMode="auto">
          <a:xfrm>
            <a:off x="396304" y="819671"/>
            <a:ext cx="11366739" cy="5566565"/>
          </a:xfrm>
          <a:prstGeom prst="rect">
            <a:avLst/>
          </a:prstGeom>
          <a:solidFill>
            <a:schemeClr val="bg1">
              <a:lumMod val="95000"/>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a:p>
        </p:txBody>
      </p:sp>
      <p:sp>
        <p:nvSpPr>
          <p:cNvPr id="632614532"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2050079292" name="Slide Number Placeholder 7"/>
          <p:cNvSpPr>
            <a:spLocks noGrp="1"/>
          </p:cNvSpPr>
          <p:nvPr>
            <p:ph type="sldNum" sz="quarter" idx="12"/>
          </p:nvPr>
        </p:nvSpPr>
        <p:spPr bwMode="auto"/>
        <p:txBody>
          <a:bodyPr/>
          <a:lstStyle/>
          <a:p>
            <a:pPr>
              <a:defRPr/>
            </a:pPr>
            <a:fld id="{4BF2595D-C7A7-2233-9943-E7DCB51BAD93}" type="slidenum">
              <a:rPr lang="en-US"/>
              <a:t>26</a:t>
            </a:fld>
            <a:endParaRPr lang="en-US"/>
          </a:p>
        </p:txBody>
      </p:sp>
      <p:sp>
        <p:nvSpPr>
          <p:cNvPr id="302704944" name="TextBox 9"/>
          <p:cNvSpPr txBox="1"/>
          <p:nvPr/>
        </p:nvSpPr>
        <p:spPr bwMode="auto">
          <a:xfrm>
            <a:off x="728656" y="1260000"/>
            <a:ext cx="10684611" cy="4207627"/>
          </a:xfrm>
          <a:prstGeom prst="rect">
            <a:avLst/>
          </a:prstGeom>
          <a:noFill/>
        </p:spPr>
        <p:txBody>
          <a:bodyPr wrap="square" lIns="91440" tIns="45720" rIns="91440" bIns="45720" rtlCol="0" anchor="t">
            <a:spAutoFit/>
          </a:bodyPr>
          <a:lstStyle/>
          <a:p>
            <a:pPr marL="0" lvl="0" indent="0" algn="ctr" rtl="0">
              <a:spcBef>
                <a:spcPts val="0"/>
              </a:spcBef>
              <a:spcAft>
                <a:spcPts val="0"/>
              </a:spcAft>
              <a:buNone/>
              <a:defRPr/>
            </a:pPr>
            <a:r>
              <a:rPr lang="nl" sz="4400" i="0" u="none" strike="noStrike" cap="none" spc="0" dirty="0">
                <a:solidFill>
                  <a:schemeClr val="dk1"/>
                </a:solidFill>
                <a:latin typeface="Arial"/>
                <a:ea typeface="Arial"/>
                <a:cs typeface="Arial"/>
              </a:rPr>
              <a:t>Learning </a:t>
            </a:r>
            <a:r>
              <a:rPr lang="nl" sz="4400" i="0" u="none" strike="noStrike" cap="none" spc="0" err="1">
                <a:solidFill>
                  <a:schemeClr val="dk1"/>
                </a:solidFill>
                <a:latin typeface="Arial"/>
                <a:ea typeface="Arial"/>
                <a:cs typeface="Arial"/>
              </a:rPr>
              <a:t>objectives</a:t>
            </a:r>
            <a:r>
              <a:rPr lang="nl" sz="4400" i="0" u="none" strike="noStrike" cap="none" spc="0" dirty="0">
                <a:solidFill>
                  <a:schemeClr val="dk1"/>
                </a:solidFill>
                <a:latin typeface="Arial"/>
                <a:ea typeface="Arial"/>
                <a:cs typeface="Arial"/>
              </a:rPr>
              <a:t> </a:t>
            </a:r>
            <a:r>
              <a:rPr lang="nl" sz="4400" i="0" u="none" strike="noStrike" cap="none" spc="0" err="1">
                <a:solidFill>
                  <a:schemeClr val="dk1"/>
                </a:solidFill>
                <a:latin typeface="Arial"/>
                <a:ea typeface="Arial"/>
                <a:cs typeface="Arial"/>
              </a:rPr>
              <a:t>for</a:t>
            </a:r>
            <a:r>
              <a:rPr lang="nl" sz="4400" i="0" u="none" strike="noStrike" cap="none" spc="0" dirty="0">
                <a:solidFill>
                  <a:schemeClr val="dk1"/>
                </a:solidFill>
                <a:latin typeface="Arial"/>
                <a:ea typeface="Arial"/>
                <a:cs typeface="Arial"/>
              </a:rPr>
              <a:t> </a:t>
            </a:r>
            <a:r>
              <a:rPr lang="nl" sz="4400" i="0" u="none" strike="noStrike" cap="none" spc="0" err="1">
                <a:solidFill>
                  <a:schemeClr val="dk1"/>
                </a:solidFill>
                <a:latin typeface="Arial"/>
                <a:ea typeface="Arial"/>
                <a:cs typeface="Arial"/>
              </a:rPr>
              <a:t>today</a:t>
            </a:r>
            <a:endParaRPr lang="nl" sz="4400" i="0" u="none" strike="noStrike" cap="none" spc="0">
              <a:solidFill>
                <a:schemeClr val="dk1"/>
              </a:solidFill>
              <a:latin typeface="Times New Roman"/>
              <a:cs typeface="Times New Roman"/>
            </a:endParaRPr>
          </a:p>
          <a:p>
            <a:pPr marL="0" lvl="0" indent="0" algn="ctr" rtl="0">
              <a:spcBef>
                <a:spcPts val="0"/>
              </a:spcBef>
              <a:spcAft>
                <a:spcPts val="0"/>
              </a:spcAft>
              <a:buNone/>
              <a:defRPr/>
            </a:pPr>
            <a:endParaRPr sz="3200" b="1"/>
          </a:p>
          <a:p>
            <a:pPr marL="0" lvl="0" indent="0" algn="ctr" rtl="0">
              <a:spcBef>
                <a:spcPts val="0"/>
              </a:spcBef>
              <a:spcAft>
                <a:spcPts val="0"/>
              </a:spcAft>
              <a:buNone/>
              <a:defRPr/>
            </a:pPr>
            <a:endParaRPr sz="3200" b="1"/>
          </a:p>
          <a:p>
            <a:pPr marL="419735" lvl="0" indent="-305435" algn="l" rtl="0">
              <a:spcBef>
                <a:spcPts val="0"/>
              </a:spcBef>
              <a:spcAft>
                <a:spcPts val="0"/>
              </a:spcAft>
              <a:buClr>
                <a:schemeClr val="dk1"/>
              </a:buClr>
              <a:buSzPts val="1800"/>
              <a:buFont typeface="Arial"/>
              <a:buChar char="•"/>
              <a:defRPr/>
            </a:pPr>
            <a:r>
              <a:rPr lang="nl" sz="2000" b="0" i="0" u="none" strike="noStrike" cap="none" spc="0" dirty="0">
                <a:solidFill>
                  <a:schemeClr val="dk1"/>
                </a:solidFill>
                <a:latin typeface="Arial"/>
                <a:ea typeface="Arial"/>
                <a:cs typeface="Arial"/>
              </a:rPr>
              <a:t>Train machine </a:t>
            </a:r>
            <a:r>
              <a:rPr lang="nl" sz="2000" b="0" i="0" u="none" strike="noStrike" cap="none" spc="0" dirty="0" err="1">
                <a:solidFill>
                  <a:schemeClr val="dk1"/>
                </a:solidFill>
                <a:latin typeface="Arial"/>
                <a:ea typeface="Arial"/>
                <a:cs typeface="Arial"/>
              </a:rPr>
              <a:t>learning</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algorithms</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regression</a:t>
            </a:r>
            <a:r>
              <a:rPr lang="nl" sz="2000" b="0" i="0" u="none" strike="noStrike" cap="none" spc="0" dirty="0">
                <a:solidFill>
                  <a:schemeClr val="dk1"/>
                </a:solidFill>
                <a:latin typeface="Arial"/>
                <a:ea typeface="Arial"/>
                <a:cs typeface="Arial"/>
              </a:rPr>
              <a:t>, </a:t>
            </a:r>
            <a:r>
              <a:rPr lang="nl" sz="2000" b="1" i="0" u="none" strike="noStrike" cap="none" spc="0" dirty="0" err="1">
                <a:solidFill>
                  <a:schemeClr val="dk1"/>
                </a:solidFill>
                <a:latin typeface="Arial"/>
                <a:ea typeface="Arial"/>
                <a:cs typeface="Arial"/>
              </a:rPr>
              <a:t>classification</a:t>
            </a:r>
            <a:r>
              <a:rPr lang="nl" sz="2000" b="0" i="0" u="none" strike="noStrike" cap="none" spc="0" dirty="0">
                <a:solidFill>
                  <a:schemeClr val="dk1"/>
                </a:solidFill>
                <a:latin typeface="Arial"/>
                <a:ea typeface="Arial"/>
                <a:cs typeface="Arial"/>
              </a:rPr>
              <a:t>, clustering) </a:t>
            </a:r>
            <a:r>
              <a:rPr lang="nl" sz="2000" b="0" i="0" u="none" strike="noStrike" cap="none" spc="0" dirty="0" err="1">
                <a:solidFill>
                  <a:schemeClr val="dk1"/>
                </a:solidFill>
                <a:latin typeface="Arial"/>
                <a:ea typeface="Arial"/>
                <a:cs typeface="Arial"/>
              </a:rPr>
              <a:t>using</a:t>
            </a:r>
            <a:r>
              <a:rPr lang="nl" sz="2000" b="0" i="0" u="none" strike="noStrike" cap="none" spc="0" dirty="0">
                <a:solidFill>
                  <a:schemeClr val="dk1"/>
                </a:solidFill>
                <a:latin typeface="Arial"/>
                <a:ea typeface="Arial"/>
                <a:cs typeface="Arial"/>
              </a:rPr>
              <a:t> JASP</a:t>
            </a:r>
            <a:endParaRPr sz="2000" dirty="0">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419735" lvl="0" indent="-305435" algn="l" rtl="0">
              <a:spcBef>
                <a:spcPts val="0"/>
              </a:spcBef>
              <a:spcAft>
                <a:spcPts val="0"/>
              </a:spcAft>
              <a:buClr>
                <a:schemeClr val="dk1"/>
              </a:buClr>
              <a:buSzPts val="1800"/>
              <a:buFont typeface="Arial"/>
              <a:buChar char="•"/>
              <a:defRPr/>
            </a:pPr>
            <a:r>
              <a:rPr lang="nl" sz="2000" b="0" i="0" u="none" strike="noStrike" cap="none" spc="0" dirty="0">
                <a:solidFill>
                  <a:schemeClr val="dk1"/>
                </a:solidFill>
                <a:latin typeface="Arial"/>
                <a:ea typeface="Arial"/>
                <a:cs typeface="Arial"/>
              </a:rPr>
              <a:t>Understand </a:t>
            </a:r>
            <a:r>
              <a:rPr lang="nl" sz="2000" b="0" i="0" u="none" strike="noStrike" cap="none" spc="0" dirty="0" err="1">
                <a:solidFill>
                  <a:schemeClr val="dk1"/>
                </a:solidFill>
                <a:latin typeface="Arial"/>
                <a:ea typeface="Arial"/>
                <a:cs typeface="Arial"/>
              </a:rPr>
              <a:t>how</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to</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evaluate</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the</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quality</a:t>
            </a:r>
            <a:r>
              <a:rPr lang="nl" sz="2000" b="0" i="0" u="none" strike="noStrike" cap="none" spc="0" dirty="0">
                <a:solidFill>
                  <a:schemeClr val="dk1"/>
                </a:solidFill>
                <a:latin typeface="Arial"/>
                <a:ea typeface="Arial"/>
                <a:cs typeface="Arial"/>
              </a:rPr>
              <a:t> of these </a:t>
            </a:r>
            <a:r>
              <a:rPr lang="nl" sz="2000" b="0" i="0" u="none" strike="noStrike" cap="none" spc="0" dirty="0" err="1">
                <a:solidFill>
                  <a:schemeClr val="dk1"/>
                </a:solidFill>
                <a:latin typeface="Arial"/>
                <a:ea typeface="Arial"/>
                <a:cs typeface="Arial"/>
              </a:rPr>
              <a:t>algorithms</a:t>
            </a:r>
            <a:endParaRPr sz="2000" dirty="0" err="1">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419735" lvl="0" indent="-305435" algn="l" rtl="0">
              <a:spcBef>
                <a:spcPts val="0"/>
              </a:spcBef>
              <a:spcAft>
                <a:spcPts val="0"/>
              </a:spcAft>
              <a:buClr>
                <a:schemeClr val="dk1"/>
              </a:buClr>
              <a:buSzPts val="1800"/>
              <a:buFont typeface="Arial"/>
              <a:buChar char="•"/>
              <a:defRPr/>
            </a:pPr>
            <a:r>
              <a:rPr lang="nl" sz="2000" b="0" i="0" u="none" strike="noStrike" cap="none" spc="0" dirty="0" err="1">
                <a:solidFill>
                  <a:schemeClr val="dk1"/>
                </a:solidFill>
                <a:latin typeface="Arial"/>
                <a:ea typeface="Arial"/>
                <a:cs typeface="Arial"/>
              </a:rPr>
              <a:t>Apply</a:t>
            </a:r>
            <a:r>
              <a:rPr lang="nl" sz="2000" b="0" i="0" u="none" strike="noStrike" cap="none" spc="0" dirty="0">
                <a:solidFill>
                  <a:schemeClr val="dk1"/>
                </a:solidFill>
                <a:latin typeface="Arial"/>
                <a:ea typeface="Arial"/>
                <a:cs typeface="Arial"/>
              </a:rPr>
              <a:t> these </a:t>
            </a:r>
            <a:r>
              <a:rPr lang="nl" sz="2000" b="0" i="0" u="none" strike="noStrike" cap="none" spc="0" dirty="0" err="1">
                <a:solidFill>
                  <a:schemeClr val="dk1"/>
                </a:solidFill>
                <a:latin typeface="Arial"/>
                <a:ea typeface="Arial"/>
                <a:cs typeface="Arial"/>
              </a:rPr>
              <a:t>algorithms</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to</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predict</a:t>
            </a:r>
            <a:r>
              <a:rPr lang="nl" sz="2000" b="0" i="0" u="none" strike="noStrike" cap="none" spc="0" dirty="0">
                <a:solidFill>
                  <a:schemeClr val="dk1"/>
                </a:solidFill>
                <a:latin typeface="Arial"/>
                <a:ea typeface="Arial"/>
                <a:cs typeface="Arial"/>
              </a:rPr>
              <a:t> new data</a:t>
            </a:r>
            <a:endParaRPr sz="2000" dirty="0">
              <a:solidFill>
                <a:schemeClr val="dk1"/>
              </a:solidFill>
              <a:cs typeface="Arial"/>
            </a:endParaRPr>
          </a:p>
          <a:p>
            <a:pPr>
              <a:lnSpc>
                <a:spcPts val="2499"/>
              </a:lnSpc>
              <a:defRPr/>
            </a:pPr>
            <a:endParaRPr lang="en-US"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98846234" name="Title 1"/>
          <p:cNvSpPr>
            <a:spLocks noGrp="1"/>
          </p:cNvSpPr>
          <p:nvPr>
            <p:ph type="title"/>
          </p:nvPr>
        </p:nvSpPr>
        <p:spPr bwMode="auto">
          <a:xfrm>
            <a:off x="609599" y="728662"/>
            <a:ext cx="10972800" cy="1143000"/>
          </a:xfrm>
          <a:prstGeom prst="rect">
            <a:avLst/>
          </a:prstGeom>
        </p:spPr>
        <p:txBody>
          <a:bodyPr/>
          <a:lstStyle/>
          <a:p>
            <a:pPr marL="0" lvl="0" indent="0" algn="ctr" rtl="0">
              <a:spcBef>
                <a:spcPts val="0"/>
              </a:spcBef>
              <a:spcAft>
                <a:spcPts val="0"/>
              </a:spcAft>
              <a:buNone/>
              <a:defRPr/>
            </a:pPr>
            <a:r>
              <a:rPr lang="nl" sz="3600" b="1" i="0" u="none" strike="noStrike" cap="none" spc="0">
                <a:solidFill>
                  <a:schemeClr val="dk1"/>
                </a:solidFill>
                <a:latin typeface="Arial"/>
                <a:ea typeface="Arial"/>
                <a:cs typeface="Arial"/>
              </a:rPr>
              <a:t>Machine learning is about finding patterns, </a:t>
            </a:r>
            <a:br>
              <a:rPr lang="nl" sz="3600" b="1" i="0" u="none" strike="noStrike" cap="none" spc="0">
                <a:solidFill>
                  <a:schemeClr val="dk1"/>
                </a:solidFill>
                <a:latin typeface="Arial"/>
                <a:ea typeface="Arial"/>
                <a:cs typeface="Arial"/>
              </a:rPr>
            </a:br>
            <a:r>
              <a:rPr lang="nl" sz="3600" b="1" i="0" u="none" strike="noStrike" cap="none" spc="0">
                <a:solidFill>
                  <a:schemeClr val="dk1"/>
                </a:solidFill>
                <a:latin typeface="Arial"/>
                <a:ea typeface="Arial"/>
                <a:cs typeface="Arial"/>
              </a:rPr>
              <a:t>the goal is making predictions</a:t>
            </a:r>
            <a:endParaRPr sz="4400" b="1"/>
          </a:p>
          <a:p>
            <a:pPr marL="0" lvl="0" indent="0" algn="ctr" rtl="0">
              <a:spcBef>
                <a:spcPts val="0"/>
              </a:spcBef>
              <a:spcAft>
                <a:spcPts val="0"/>
              </a:spcAft>
              <a:buNone/>
              <a:defRPr/>
            </a:pPr>
            <a:endParaRPr sz="4400" b="1"/>
          </a:p>
          <a:p>
            <a:pPr>
              <a:defRPr/>
            </a:pPr>
            <a:endParaRPr/>
          </a:p>
        </p:txBody>
      </p:sp>
      <p:sp>
        <p:nvSpPr>
          <p:cNvPr id="98298700" name="Date Placeholder 3"/>
          <p:cNvSpPr>
            <a:spLocks noGrp="1"/>
          </p:cNvSpPr>
          <p:nvPr>
            <p:ph type="dt" sz="half" idx="10"/>
          </p:nvPr>
        </p:nvSpPr>
        <p:spPr bwMode="auto"/>
        <p:txBody>
          <a:bodyPr/>
          <a:lstStyle/>
          <a:p>
            <a:pPr>
              <a:defRPr/>
            </a:pPr>
            <a:fld id="{8A776BDA-FBBA-11C1-1DFF-0612556D8042}" type="datetime3">
              <a:rPr lang="en-US"/>
              <a:t>20 January 2026</a:t>
            </a:fld>
            <a:endParaRPr lang="en-US"/>
          </a:p>
        </p:txBody>
      </p:sp>
      <p:sp>
        <p:nvSpPr>
          <p:cNvPr id="481383702" name="Slide Number Placeholder 5"/>
          <p:cNvSpPr>
            <a:spLocks noGrp="1"/>
          </p:cNvSpPr>
          <p:nvPr>
            <p:ph type="sldNum" sz="quarter" idx="12"/>
          </p:nvPr>
        </p:nvSpPr>
        <p:spPr bwMode="auto"/>
        <p:txBody>
          <a:bodyPr/>
          <a:lstStyle/>
          <a:p>
            <a:pPr>
              <a:defRPr/>
            </a:pPr>
            <a:fld id="{F222AFB0-13DA-537A-B9CC-B963EBA1DA9B}" type="slidenum">
              <a:rPr lang="en-US"/>
              <a:t>27</a:t>
            </a:fld>
            <a:endParaRPr lang="en-US"/>
          </a:p>
        </p:txBody>
      </p:sp>
      <p:pic>
        <p:nvPicPr>
          <p:cNvPr id="1149155474" name="Google Shape;491;p67"/>
          <p:cNvPicPr/>
          <p:nvPr/>
        </p:nvPicPr>
        <p:blipFill rotWithShape="1">
          <a:blip r:embed="rId3">
            <a:alphaModFix/>
          </a:blip>
          <a:stretch/>
        </p:blipFill>
        <p:spPr bwMode="auto">
          <a:xfrm>
            <a:off x="7284258" y="2351895"/>
            <a:ext cx="1054900" cy="551386"/>
          </a:xfrm>
          <a:prstGeom prst="rect">
            <a:avLst/>
          </a:prstGeom>
          <a:noFill/>
          <a:ln>
            <a:noFill/>
          </a:ln>
        </p:spPr>
      </p:pic>
      <p:sp>
        <p:nvSpPr>
          <p:cNvPr id="905658288" name="Google Shape;492;p67"/>
          <p:cNvSpPr/>
          <p:nvPr/>
        </p:nvSpPr>
        <p:spPr bwMode="auto">
          <a:xfrm>
            <a:off x="4722411" y="2347602"/>
            <a:ext cx="2504999" cy="551399"/>
          </a:xfrm>
          <a:prstGeom prst="rect">
            <a:avLst/>
          </a:prstGeom>
          <a:noFill/>
          <a:ln w="38099" cap="flat" cmpd="sng">
            <a:solidFill>
              <a:schemeClr val="accen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Machine Learning</a:t>
            </a:r>
            <a:endParaRPr sz="1800"/>
          </a:p>
          <a:p>
            <a:pPr marL="0" lvl="0" indent="0" algn="ctr" rtl="0">
              <a:spcBef>
                <a:spcPts val="0"/>
              </a:spcBef>
              <a:spcAft>
                <a:spcPts val="0"/>
              </a:spcAft>
              <a:buNone/>
              <a:defRPr/>
            </a:pPr>
            <a:r>
              <a:rPr lang="nl" sz="1000">
                <a:solidFill>
                  <a:srgbClr val="CC0000"/>
                </a:solidFill>
              </a:rPr>
              <a:t>Algorithms that learn patterns in data</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a:t>
            </a:r>
            <a:endParaRPr sz="1000">
              <a:solidFill>
                <a:srgbClr val="4A86E8"/>
              </a:solidFill>
            </a:endParaRPr>
          </a:p>
        </p:txBody>
      </p:sp>
      <p:sp>
        <p:nvSpPr>
          <p:cNvPr id="1121404205" name="Google Shape;493;p67"/>
          <p:cNvSpPr/>
          <p:nvPr/>
        </p:nvSpPr>
        <p:spPr bwMode="auto">
          <a:xfrm>
            <a:off x="2554587" y="3656059"/>
            <a:ext cx="2504999" cy="551399"/>
          </a:xfrm>
          <a:prstGeom prst="rect">
            <a:avLst/>
          </a:prstGeom>
          <a:noFill/>
          <a:ln w="38099" cap="flat" cmpd="sng">
            <a:solidFill>
              <a:schemeClr val="accen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Supervised learning</a:t>
            </a:r>
            <a:endParaRPr sz="1800"/>
          </a:p>
          <a:p>
            <a:pPr marL="0" lvl="0" indent="0" algn="ctr" rtl="0">
              <a:spcBef>
                <a:spcPts val="0"/>
              </a:spcBef>
              <a:spcAft>
                <a:spcPts val="0"/>
              </a:spcAft>
              <a:buNone/>
              <a:defRPr/>
            </a:pPr>
            <a:r>
              <a:rPr lang="nl" sz="1000">
                <a:solidFill>
                  <a:srgbClr val="CC0000"/>
                </a:solidFill>
              </a:rPr>
              <a:t>Learn patterns using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new data</a:t>
            </a:r>
            <a:endParaRPr sz="1000">
              <a:solidFill>
                <a:srgbClr val="4A86E8"/>
              </a:solidFill>
            </a:endParaRPr>
          </a:p>
        </p:txBody>
      </p:sp>
      <p:sp>
        <p:nvSpPr>
          <p:cNvPr id="1902192657" name="Google Shape;494;p67"/>
          <p:cNvSpPr/>
          <p:nvPr/>
        </p:nvSpPr>
        <p:spPr bwMode="auto">
          <a:xfrm>
            <a:off x="6769949" y="3656059"/>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Unsupervised learning</a:t>
            </a:r>
            <a:endParaRPr sz="1800"/>
          </a:p>
          <a:p>
            <a:pPr marL="0" lvl="0" indent="0" algn="ctr" rtl="0">
              <a:spcBef>
                <a:spcPts val="0"/>
              </a:spcBef>
              <a:spcAft>
                <a:spcPts val="0"/>
              </a:spcAft>
              <a:buNone/>
              <a:defRPr/>
            </a:pPr>
            <a:r>
              <a:rPr lang="nl" sz="1000">
                <a:solidFill>
                  <a:srgbClr val="CC0000"/>
                </a:solidFill>
              </a:rPr>
              <a:t>Learns patterns without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Find structure in data</a:t>
            </a:r>
            <a:endParaRPr sz="1000">
              <a:solidFill>
                <a:srgbClr val="4A86E8"/>
              </a:solidFill>
            </a:endParaRPr>
          </a:p>
        </p:txBody>
      </p:sp>
      <p:sp>
        <p:nvSpPr>
          <p:cNvPr id="937742455" name="Google Shape;495;p67"/>
          <p:cNvSpPr/>
          <p:nvPr/>
        </p:nvSpPr>
        <p:spPr bwMode="auto">
          <a:xfrm>
            <a:off x="1300486" y="4960222"/>
            <a:ext cx="2385000" cy="551399"/>
          </a:xfrm>
          <a:prstGeom prst="rect">
            <a:avLst/>
          </a:prstGeom>
          <a:noFill/>
          <a:ln w="38099" cap="flat" cmpd="sng">
            <a:solidFill>
              <a:schemeClr val="accen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Classification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categorical data</a:t>
            </a:r>
            <a:endParaRPr sz="1000">
              <a:solidFill>
                <a:srgbClr val="4A86E8"/>
              </a:solidFill>
            </a:endParaRPr>
          </a:p>
        </p:txBody>
      </p:sp>
      <p:sp>
        <p:nvSpPr>
          <p:cNvPr id="1030986822" name="Google Shape;496;p67"/>
          <p:cNvSpPr/>
          <p:nvPr/>
        </p:nvSpPr>
        <p:spPr bwMode="auto">
          <a:xfrm>
            <a:off x="3759750" y="4960222"/>
            <a:ext cx="2309999" cy="551399"/>
          </a:xfrm>
          <a:prstGeom prst="rect">
            <a:avLst/>
          </a:prstGeom>
          <a:noFill/>
          <a:ln w="6349" cap="flat" cmpd="sng">
            <a:solidFill>
              <a:schemeClr val="tx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Regressi</a:t>
            </a:r>
            <a:r>
              <a:rPr lang="en-US" sz="1800"/>
              <a:t>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numerical data</a:t>
            </a:r>
            <a:endParaRPr sz="1000">
              <a:solidFill>
                <a:srgbClr val="4A86E8"/>
              </a:solidFill>
            </a:endParaRPr>
          </a:p>
        </p:txBody>
      </p:sp>
      <p:sp>
        <p:nvSpPr>
          <p:cNvPr id="1537557611" name="Google Shape;497;p67"/>
          <p:cNvSpPr/>
          <p:nvPr/>
        </p:nvSpPr>
        <p:spPr bwMode="auto">
          <a:xfrm>
            <a:off x="6144023" y="4960222"/>
            <a:ext cx="18551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Clustering</a:t>
            </a:r>
            <a:endParaRPr sz="1000">
              <a:solidFill>
                <a:srgbClr val="CC0000"/>
              </a:solidFill>
            </a:endParaRPr>
          </a:p>
          <a:p>
            <a:pPr marL="0" lvl="0" indent="0" algn="ctr" rtl="0">
              <a:spcBef>
                <a:spcPts val="0"/>
              </a:spcBef>
              <a:spcAft>
                <a:spcPts val="0"/>
              </a:spcAft>
              <a:buNone/>
              <a:defRPr/>
            </a:pPr>
            <a:r>
              <a:rPr lang="nl" sz="1000">
                <a:solidFill>
                  <a:srgbClr val="4A86E8"/>
                </a:solidFill>
              </a:rPr>
              <a:t>Grouping observations</a:t>
            </a:r>
            <a:endParaRPr sz="1000">
              <a:solidFill>
                <a:srgbClr val="4A86E8"/>
              </a:solidFill>
            </a:endParaRPr>
          </a:p>
        </p:txBody>
      </p:sp>
      <p:sp>
        <p:nvSpPr>
          <p:cNvPr id="1932449011" name="Google Shape;498;p67"/>
          <p:cNvSpPr/>
          <p:nvPr/>
        </p:nvSpPr>
        <p:spPr bwMode="auto">
          <a:xfrm>
            <a:off x="8072736" y="4960222"/>
            <a:ext cx="2205900"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400"/>
              <a:t>Dimensionality reduction</a:t>
            </a:r>
            <a:endParaRPr sz="1000">
              <a:solidFill>
                <a:srgbClr val="CC0000"/>
              </a:solidFill>
            </a:endParaRPr>
          </a:p>
          <a:p>
            <a:pPr marL="0" lvl="0" indent="0" algn="ctr" rtl="0">
              <a:spcBef>
                <a:spcPts val="0"/>
              </a:spcBef>
              <a:spcAft>
                <a:spcPts val="0"/>
              </a:spcAft>
              <a:buNone/>
              <a:defRPr/>
            </a:pPr>
            <a:r>
              <a:rPr lang="nl" sz="1000">
                <a:solidFill>
                  <a:srgbClr val="4A86E8"/>
                </a:solidFill>
              </a:rPr>
              <a:t>Grouping variables</a:t>
            </a:r>
            <a:endParaRPr sz="1000">
              <a:solidFill>
                <a:srgbClr val="4A86E8"/>
              </a:solidFill>
            </a:endParaRPr>
          </a:p>
        </p:txBody>
      </p:sp>
      <p:cxnSp>
        <p:nvCxnSpPr>
          <p:cNvPr id="1501895358" name="Google Shape;499;p67"/>
          <p:cNvCxnSpPr/>
          <p:nvPr/>
        </p:nvCxnSpPr>
        <p:spPr bwMode="auto">
          <a:xfrm flipH="1">
            <a:off x="2493086" y="4207458"/>
            <a:ext cx="1314000" cy="752699"/>
          </a:xfrm>
          <a:prstGeom prst="straightConnector1">
            <a:avLst/>
          </a:prstGeom>
          <a:noFill/>
          <a:ln w="38099" cap="flat" cmpd="sng">
            <a:solidFill>
              <a:schemeClr val="accent1"/>
            </a:solidFill>
            <a:prstDash val="solid"/>
            <a:round/>
            <a:headEnd type="none" w="med" len="med"/>
            <a:tailEnd type="triangle" w="med" len="med"/>
          </a:ln>
        </p:spPr>
      </p:cxnSp>
      <p:cxnSp>
        <p:nvCxnSpPr>
          <p:cNvPr id="350272298" name="Google Shape;500;p67"/>
          <p:cNvCxnSpPr/>
          <p:nvPr/>
        </p:nvCxnSpPr>
        <p:spPr bwMode="auto">
          <a:xfrm>
            <a:off x="3807086" y="4207458"/>
            <a:ext cx="1107599" cy="752699"/>
          </a:xfrm>
          <a:prstGeom prst="straightConnector1">
            <a:avLst/>
          </a:prstGeom>
          <a:noFill/>
          <a:ln w="6349" cap="flat" cmpd="sng">
            <a:solidFill>
              <a:schemeClr val="tx1"/>
            </a:solidFill>
            <a:prstDash val="solid"/>
            <a:round/>
            <a:headEnd type="none" w="med" len="med"/>
            <a:tailEnd type="triangle" w="med" len="med"/>
          </a:ln>
        </p:spPr>
      </p:cxnSp>
      <p:cxnSp>
        <p:nvCxnSpPr>
          <p:cNvPr id="1282379093" name="Google Shape;501;p67"/>
          <p:cNvCxnSpPr/>
          <p:nvPr/>
        </p:nvCxnSpPr>
        <p:spPr bwMode="auto">
          <a:xfrm flipH="1">
            <a:off x="7071750" y="4207458"/>
            <a:ext cx="950699" cy="752699"/>
          </a:xfrm>
          <a:prstGeom prst="straightConnector1">
            <a:avLst/>
          </a:prstGeom>
          <a:noFill/>
          <a:ln w="9525" cap="flat" cmpd="sng">
            <a:solidFill>
              <a:schemeClr val="dk2"/>
            </a:solidFill>
            <a:prstDash val="solid"/>
            <a:round/>
            <a:headEnd type="none" w="med" len="med"/>
            <a:tailEnd type="triangle" w="med" len="med"/>
          </a:ln>
        </p:spPr>
      </p:cxnSp>
      <p:cxnSp>
        <p:nvCxnSpPr>
          <p:cNvPr id="1929470407" name="Google Shape;502;p67"/>
          <p:cNvCxnSpPr/>
          <p:nvPr/>
        </p:nvCxnSpPr>
        <p:spPr bwMode="auto">
          <a:xfrm>
            <a:off x="8022449" y="4207458"/>
            <a:ext cx="1153199" cy="752699"/>
          </a:xfrm>
          <a:prstGeom prst="straightConnector1">
            <a:avLst/>
          </a:prstGeom>
          <a:noFill/>
          <a:ln w="9525" cap="flat" cmpd="sng">
            <a:solidFill>
              <a:schemeClr val="dk2"/>
            </a:solidFill>
            <a:prstDash val="solid"/>
            <a:round/>
            <a:headEnd type="none" w="med" len="med"/>
            <a:tailEnd type="triangle" w="med" len="med"/>
          </a:ln>
        </p:spPr>
      </p:cxnSp>
      <p:cxnSp>
        <p:nvCxnSpPr>
          <p:cNvPr id="1864161156" name="Google Shape;503;p67"/>
          <p:cNvCxnSpPr/>
          <p:nvPr/>
        </p:nvCxnSpPr>
        <p:spPr bwMode="auto">
          <a:xfrm rot="5399978">
            <a:off x="4512470" y="2193618"/>
            <a:ext cx="757055" cy="2167823"/>
          </a:xfrm>
          <a:prstGeom prst="straightConnector1">
            <a:avLst/>
          </a:prstGeom>
          <a:noFill/>
          <a:ln w="38099" cap="flat" cmpd="sng">
            <a:solidFill>
              <a:schemeClr val="accent1"/>
            </a:solidFill>
            <a:prstDash val="solid"/>
            <a:round/>
            <a:headEnd type="none" w="med" len="med"/>
            <a:tailEnd type="triangle" w="med" len="med"/>
          </a:ln>
        </p:spPr>
      </p:cxnSp>
      <p:cxnSp>
        <p:nvCxnSpPr>
          <p:cNvPr id="1381765452" name="Google Shape;504;p67"/>
          <p:cNvCxnSpPr/>
          <p:nvPr/>
        </p:nvCxnSpPr>
        <p:spPr bwMode="auto">
          <a:xfrm rot="5399978" flipV="1">
            <a:off x="6620151" y="2253761"/>
            <a:ext cx="757055" cy="2047537"/>
          </a:xfrm>
          <a:prstGeom prst="straightConnector1">
            <a:avLst/>
          </a:prstGeom>
          <a:noFill/>
          <a:ln w="9525" cap="flat" cmpd="sng">
            <a:solidFill>
              <a:schemeClr val="dk2"/>
            </a:solidFill>
            <a:prstDash val="solid"/>
            <a:round/>
            <a:headEnd type="none" w="med" len="med"/>
            <a:tailEnd type="triangle" w="med" len="med"/>
          </a:ln>
        </p:spPr>
      </p:cxnSp>
      <p:pic>
        <p:nvPicPr>
          <p:cNvPr id="708742614" name="Google Shape;505;p67"/>
          <p:cNvPicPr/>
          <p:nvPr/>
        </p:nvPicPr>
        <p:blipFill rotWithShape="1">
          <a:blip r:embed="rId4">
            <a:alphaModFix/>
          </a:blip>
          <a:stretch/>
        </p:blipFill>
        <p:spPr bwMode="auto">
          <a:xfrm>
            <a:off x="1827978" y="3654841"/>
            <a:ext cx="665107" cy="551387"/>
          </a:xfrm>
          <a:prstGeom prst="rect">
            <a:avLst/>
          </a:prstGeom>
          <a:noFill/>
          <a:ln w="38099">
            <a:solidFill>
              <a:schemeClr val="accent1"/>
            </a:solidFill>
            <a:prstDash val="solid"/>
          </a:ln>
        </p:spPr>
      </p:pic>
      <p:pic>
        <p:nvPicPr>
          <p:cNvPr id="1252030085" name="Google Shape;506;p67"/>
          <p:cNvPicPr/>
          <p:nvPr/>
        </p:nvPicPr>
        <p:blipFill rotWithShape="1">
          <a:blip r:embed="rId5">
            <a:alphaModFix/>
          </a:blip>
          <a:stretch/>
        </p:blipFill>
        <p:spPr bwMode="auto">
          <a:xfrm>
            <a:off x="9340711" y="3651702"/>
            <a:ext cx="665100" cy="551380"/>
          </a:xfrm>
          <a:prstGeom prst="rect">
            <a:avLst/>
          </a:prstGeom>
          <a:noFill/>
          <a:ln>
            <a:noFill/>
          </a:ln>
        </p:spPr>
      </p:pic>
      <p:pic>
        <p:nvPicPr>
          <p:cNvPr id="1441911718" name="Google Shape;507;p67"/>
          <p:cNvPicPr/>
          <p:nvPr/>
        </p:nvPicPr>
        <p:blipFill rotWithShape="1">
          <a:blip r:embed="rId6">
            <a:alphaModFix/>
          </a:blip>
          <a:srcRect t="14958"/>
          <a:stretch/>
        </p:blipFill>
        <p:spPr bwMode="auto">
          <a:xfrm>
            <a:off x="4239211" y="5595406"/>
            <a:ext cx="665224" cy="515824"/>
          </a:xfrm>
          <a:prstGeom prst="rect">
            <a:avLst/>
          </a:prstGeom>
          <a:noFill/>
          <a:ln>
            <a:noFill/>
          </a:ln>
        </p:spPr>
      </p:pic>
      <p:pic>
        <p:nvPicPr>
          <p:cNvPr id="1835586532" name="Google Shape;508;p67"/>
          <p:cNvPicPr/>
          <p:nvPr/>
        </p:nvPicPr>
        <p:blipFill rotWithShape="1">
          <a:blip r:embed="rId7">
            <a:alphaModFix/>
          </a:blip>
          <a:srcRect t="15604"/>
          <a:stretch/>
        </p:blipFill>
        <p:spPr bwMode="auto">
          <a:xfrm>
            <a:off x="1739461" y="5577626"/>
            <a:ext cx="665199" cy="551386"/>
          </a:xfrm>
          <a:prstGeom prst="rect">
            <a:avLst/>
          </a:prstGeom>
          <a:noFill/>
          <a:ln>
            <a:noFill/>
          </a:ln>
        </p:spPr>
      </p:pic>
      <p:pic>
        <p:nvPicPr>
          <p:cNvPr id="405461136" name="Google Shape;509;p67"/>
          <p:cNvPicPr/>
          <p:nvPr/>
        </p:nvPicPr>
        <p:blipFill rotWithShape="1">
          <a:blip r:embed="rId8">
            <a:alphaModFix/>
          </a:blip>
          <a:srcRect t="15604"/>
          <a:stretch/>
        </p:blipFill>
        <p:spPr bwMode="auto">
          <a:xfrm>
            <a:off x="6738986" y="5595408"/>
            <a:ext cx="665224" cy="551386"/>
          </a:xfrm>
          <a:prstGeom prst="rect">
            <a:avLst/>
          </a:prstGeom>
          <a:noFill/>
          <a:ln>
            <a:noFill/>
          </a:ln>
        </p:spPr>
      </p:pic>
      <p:pic>
        <p:nvPicPr>
          <p:cNvPr id="415062523" name="Google Shape;511;p67"/>
          <p:cNvPicPr/>
          <p:nvPr/>
        </p:nvPicPr>
        <p:blipFill rotWithShape="1">
          <a:blip r:embed="rId9">
            <a:alphaModFix/>
          </a:blip>
          <a:stretch/>
        </p:blipFill>
        <p:spPr bwMode="auto">
          <a:xfrm>
            <a:off x="2493084" y="5595406"/>
            <a:ext cx="561404" cy="551386"/>
          </a:xfrm>
          <a:prstGeom prst="rect">
            <a:avLst/>
          </a:prstGeom>
          <a:noFill/>
          <a:ln>
            <a:noFill/>
          </a:ln>
        </p:spPr>
      </p:pic>
      <p:pic>
        <p:nvPicPr>
          <p:cNvPr id="1593079358" name="Google Shape;512;p67"/>
          <p:cNvPicPr/>
          <p:nvPr/>
        </p:nvPicPr>
        <p:blipFill rotWithShape="1">
          <a:blip r:embed="rId9">
            <a:alphaModFix/>
          </a:blip>
          <a:stretch/>
        </p:blipFill>
        <p:spPr bwMode="auto">
          <a:xfrm>
            <a:off x="5001895" y="5595406"/>
            <a:ext cx="525190" cy="5158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73625773"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254350734" name="Slide Number Placeholder 7"/>
          <p:cNvSpPr>
            <a:spLocks noGrp="1"/>
          </p:cNvSpPr>
          <p:nvPr>
            <p:ph type="sldNum" sz="quarter" idx="12"/>
          </p:nvPr>
        </p:nvSpPr>
        <p:spPr bwMode="auto"/>
        <p:txBody>
          <a:bodyPr/>
          <a:lstStyle/>
          <a:p>
            <a:pPr>
              <a:defRPr/>
            </a:pPr>
            <a:fld id="{D1046C9E-B12A-0582-A66C-590FB2753332}" type="slidenum">
              <a:rPr lang="en-US"/>
              <a:t>28</a:t>
            </a:fld>
            <a:endParaRPr lang="en-US"/>
          </a:p>
        </p:txBody>
      </p:sp>
      <p:sp>
        <p:nvSpPr>
          <p:cNvPr id="1512968306" name="TextBox 9"/>
          <p:cNvSpPr txBox="1"/>
          <p:nvPr/>
        </p:nvSpPr>
        <p:spPr bwMode="auto">
          <a:xfrm>
            <a:off x="728656" y="1260000"/>
            <a:ext cx="10701171" cy="5164179"/>
          </a:xfrm>
          <a:prstGeom prst="rect">
            <a:avLst/>
          </a:prstGeom>
          <a:noFill/>
        </p:spPr>
        <p:txBody>
          <a:bodyPr wrap="square" rtlCol="0">
            <a:spAutoFit/>
          </a:bodyPr>
          <a:lstStyle/>
          <a:p>
            <a:pPr marL="0" lvl="0" indent="0" algn="ctr" rtl="0">
              <a:spcBef>
                <a:spcPts val="0"/>
              </a:spcBef>
              <a:spcAft>
                <a:spcPts val="0"/>
              </a:spcAft>
              <a:buNone/>
              <a:defRPr/>
            </a:pPr>
            <a:r>
              <a:rPr lang="nl" sz="3200" b="1" i="0" u="none" strike="noStrike" cap="none" spc="0">
                <a:solidFill>
                  <a:schemeClr val="dk1"/>
                </a:solidFill>
                <a:latin typeface="+mn-lt"/>
                <a:ea typeface="+mn-ea"/>
                <a:cs typeface="+mn-cs"/>
              </a:rPr>
              <a:t>A typical </a:t>
            </a:r>
            <a:r>
              <a:rPr lang="en-US" sz="3200" b="1" i="0" u="none" strike="noStrike" cap="none" spc="0">
                <a:solidFill>
                  <a:schemeClr val="dk1"/>
                </a:solidFill>
                <a:latin typeface="Arial"/>
                <a:ea typeface="Arial"/>
                <a:cs typeface="Arial"/>
              </a:rPr>
              <a:t>classification </a:t>
            </a:r>
            <a:r>
              <a:rPr lang="en-US" sz="3200" b="0" i="0" u="none" strike="noStrike" cap="none" spc="0">
                <a:solidFill>
                  <a:schemeClr val="dk1"/>
                </a:solidFill>
                <a:latin typeface="Arial"/>
                <a:ea typeface="Arial"/>
                <a:cs typeface="Arial"/>
              </a:rPr>
              <a:t>classification</a:t>
            </a:r>
            <a:r>
              <a:rPr lang="nl" sz="3200" b="1" i="0" u="none" strike="noStrike" cap="none" spc="0">
                <a:solidFill>
                  <a:schemeClr val="dk1"/>
                </a:solidFill>
                <a:latin typeface="Arial"/>
                <a:ea typeface="Arial"/>
                <a:cs typeface="Arial"/>
              </a:rPr>
              <a:t>workflow</a:t>
            </a:r>
            <a:endParaRPr sz="3200" b="1"/>
          </a:p>
          <a:p>
            <a:pPr marL="0" lvl="0" indent="0" algn="ctr" rtl="0">
              <a:spcBef>
                <a:spcPts val="0"/>
              </a:spcBef>
              <a:spcAft>
                <a:spcPts val="0"/>
              </a:spcAft>
              <a:buNone/>
              <a:defRPr/>
            </a:pPr>
            <a:endParaRPr sz="3200" b="1"/>
          </a:p>
          <a:p>
            <a:pPr marL="0" lvl="0" indent="0" algn="ctr" rtl="0">
              <a:spcBef>
                <a:spcPts val="0"/>
              </a:spcBef>
              <a:spcAft>
                <a:spcPts val="0"/>
              </a:spcAft>
              <a:buNone/>
              <a:defRPr/>
            </a:pPr>
            <a:endParaRPr sz="3200" b="1"/>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Training the </a:t>
            </a:r>
            <a:r>
              <a:rPr lang="en-US" sz="2800" b="0" i="0" u="none" strike="noStrike" cap="none" spc="0">
                <a:solidFill>
                  <a:schemeClr val="dk1"/>
                </a:solidFill>
                <a:latin typeface="Arial"/>
                <a:ea typeface="Arial"/>
                <a:cs typeface="Arial"/>
              </a:rPr>
              <a:t>classification </a:t>
            </a:r>
            <a:r>
              <a:rPr lang="nl" sz="2800" b="0" i="0" u="none" strike="noStrike" cap="none" spc="0">
                <a:solidFill>
                  <a:schemeClr val="dk1"/>
                </a:solidFill>
                <a:latin typeface="Arial"/>
                <a:ea typeface="Arial"/>
                <a:cs typeface="Arial"/>
              </a:rPr>
              <a:t>model</a:t>
            </a:r>
            <a:endParaRPr sz="2800">
              <a:solidFill>
                <a:schemeClr val="dk1"/>
              </a:solidFill>
            </a:endParaRPr>
          </a:p>
          <a:p>
            <a:pPr marL="752093" lvl="0" indent="-294893" algn="l" rtl="0">
              <a:spcBef>
                <a:spcPts val="0"/>
              </a:spcBef>
              <a:spcAft>
                <a:spcPts val="0"/>
              </a:spcAft>
              <a:buAutoNum type="arabicPeriod"/>
              <a:defRPr/>
            </a:pPr>
            <a:endParaRPr sz="2800">
              <a:solidFill>
                <a:schemeClr val="dk1"/>
              </a:solidFill>
            </a:endParaRPr>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Optimizing the model (optional)</a:t>
            </a:r>
            <a:endParaRPr sz="2800">
              <a:solidFill>
                <a:schemeClr val="dk1"/>
              </a:solidFill>
            </a:endParaRPr>
          </a:p>
          <a:p>
            <a:pPr marL="752093" lvl="0" indent="-294893" algn="l" rtl="0">
              <a:spcBef>
                <a:spcPts val="0"/>
              </a:spcBef>
              <a:spcAft>
                <a:spcPts val="0"/>
              </a:spcAft>
              <a:buAutoNum type="arabicPeriod"/>
              <a:defRPr/>
            </a:pPr>
            <a:endParaRPr sz="2800">
              <a:solidFill>
                <a:schemeClr val="dk1"/>
              </a:solidFill>
            </a:endParaRPr>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Evaluating the quality of the predictions of the model</a:t>
            </a:r>
            <a:endParaRPr sz="2800">
              <a:solidFill>
                <a:schemeClr val="dk1"/>
              </a:solidFill>
            </a:endParaRPr>
          </a:p>
          <a:p>
            <a:pPr marL="752093" lvl="0" indent="-294893" algn="l" rtl="0">
              <a:spcBef>
                <a:spcPts val="0"/>
              </a:spcBef>
              <a:spcAft>
                <a:spcPts val="0"/>
              </a:spcAft>
              <a:buAutoNum type="arabicPeriod"/>
              <a:defRPr/>
            </a:pPr>
            <a:endParaRPr sz="2800">
              <a:solidFill>
                <a:schemeClr val="dk1"/>
              </a:solidFill>
            </a:endParaRPr>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Apply the model to new data</a:t>
            </a:r>
            <a:endParaRPr sz="2000">
              <a:solidFill>
                <a:schemeClr val="dk1"/>
              </a:solidFill>
            </a:endParaRPr>
          </a:p>
          <a:p>
            <a:pPr marL="420208" lvl="0" indent="-305908" algn="l" rtl="0">
              <a:spcBef>
                <a:spcPts val="0"/>
              </a:spcBef>
              <a:spcAft>
                <a:spcPts val="0"/>
              </a:spcAft>
              <a:buClr>
                <a:schemeClr val="dk1"/>
              </a:buClr>
              <a:buSzPts val="1800"/>
              <a:buFont typeface="Arial"/>
              <a:buChar char="•"/>
              <a:defRPr/>
            </a:pPr>
            <a:endParaRPr sz="2000">
              <a:solidFill>
                <a:schemeClr val="dk1"/>
              </a:solidFill>
            </a:endParaRPr>
          </a:p>
          <a:p>
            <a:pPr>
              <a:lnSpc>
                <a:spcPts val="2499"/>
              </a:lnSpc>
              <a:defRPr/>
            </a:pPr>
            <a:endParaRPr lang="en-US"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63012951"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1339502738" name="Slide Number Placeholder 7"/>
          <p:cNvSpPr>
            <a:spLocks noGrp="1"/>
          </p:cNvSpPr>
          <p:nvPr>
            <p:ph type="sldNum" sz="quarter" idx="12"/>
          </p:nvPr>
        </p:nvSpPr>
        <p:spPr bwMode="auto"/>
        <p:txBody>
          <a:bodyPr/>
          <a:lstStyle/>
          <a:p>
            <a:pPr>
              <a:defRPr/>
            </a:pPr>
            <a:fld id="{7385319E-0D4E-A66F-78C8-ABC8FE6E234B}" type="slidenum">
              <a:rPr lang="en-US"/>
              <a:t>29</a:t>
            </a:fld>
            <a:endParaRPr lang="en-US"/>
          </a:p>
        </p:txBody>
      </p:sp>
      <p:sp>
        <p:nvSpPr>
          <p:cNvPr id="434539308" name="TextBox 9"/>
          <p:cNvSpPr txBox="1"/>
          <p:nvPr/>
        </p:nvSpPr>
        <p:spPr bwMode="auto">
          <a:xfrm>
            <a:off x="728656" y="1260000"/>
            <a:ext cx="10689291" cy="3701139"/>
          </a:xfrm>
          <a:prstGeom prst="rect">
            <a:avLst/>
          </a:prstGeom>
          <a:noFill/>
        </p:spPr>
        <p:txBody>
          <a:bodyPr wrap="square" lIns="91440" tIns="45720" rIns="91440" bIns="45720" rtlCol="0" anchor="t">
            <a:spAutoFit/>
          </a:bodyPr>
          <a:lstStyle/>
          <a:p>
            <a:pPr marL="0" lvl="0" indent="0" algn="ctr" rtl="0">
              <a:spcBef>
                <a:spcPts val="0"/>
              </a:spcBef>
              <a:spcAft>
                <a:spcPts val="0"/>
              </a:spcAft>
              <a:buNone/>
              <a:defRPr/>
            </a:pPr>
            <a:r>
              <a:rPr lang="nl" sz="3200" i="0" u="none" strike="noStrike" cap="none" spc="0" err="1">
                <a:solidFill>
                  <a:schemeClr val="dk1"/>
                </a:solidFill>
                <a:latin typeface="+mn-lt"/>
                <a:ea typeface="+mn-ea"/>
                <a:cs typeface="+mn-cs"/>
              </a:rPr>
              <a:t>You</a:t>
            </a:r>
            <a:r>
              <a:rPr lang="nl" sz="3200" i="0" u="none" strike="noStrike" cap="none" spc="0" dirty="0">
                <a:solidFill>
                  <a:schemeClr val="dk1"/>
                </a:solidFill>
                <a:latin typeface="+mn-lt"/>
                <a:ea typeface="+mn-ea"/>
                <a:cs typeface="+mn-cs"/>
              </a:rPr>
              <a:t> </a:t>
            </a:r>
            <a:r>
              <a:rPr lang="nl" sz="3200" i="0" u="none" strike="noStrike" cap="none" spc="0" err="1">
                <a:solidFill>
                  <a:schemeClr val="dk1"/>
                </a:solidFill>
                <a:latin typeface="+mn-lt"/>
                <a:ea typeface="+mn-ea"/>
                <a:cs typeface="+mn-cs"/>
              </a:rPr>
              <a:t>typically</a:t>
            </a:r>
            <a:r>
              <a:rPr lang="nl" sz="3200" i="0" u="none" strike="noStrike" cap="none" spc="0" dirty="0">
                <a:solidFill>
                  <a:schemeClr val="dk1"/>
                </a:solidFill>
                <a:latin typeface="+mn-lt"/>
                <a:ea typeface="+mn-ea"/>
                <a:cs typeface="+mn-cs"/>
              </a:rPr>
              <a:t> split </a:t>
            </a:r>
            <a:r>
              <a:rPr lang="nl" sz="3200" i="0" u="none" strike="noStrike" cap="none" spc="0" err="1">
                <a:solidFill>
                  <a:schemeClr val="dk1"/>
                </a:solidFill>
                <a:latin typeface="+mn-lt"/>
                <a:ea typeface="+mn-ea"/>
                <a:cs typeface="+mn-cs"/>
              </a:rPr>
              <a:t>your</a:t>
            </a:r>
            <a:r>
              <a:rPr lang="nl" sz="3200" i="0" u="none" strike="noStrike" cap="none" spc="0" dirty="0">
                <a:solidFill>
                  <a:schemeClr val="dk1"/>
                </a:solidFill>
                <a:latin typeface="+mn-lt"/>
                <a:ea typeface="+mn-ea"/>
                <a:cs typeface="+mn-cs"/>
              </a:rPr>
              <a:t> dataset in </a:t>
            </a:r>
            <a:r>
              <a:rPr lang="en-US" sz="3200" i="0" u="none" strike="noStrike" cap="none" spc="0" dirty="0">
                <a:solidFill>
                  <a:schemeClr val="dk1"/>
                </a:solidFill>
                <a:latin typeface="Arial"/>
                <a:ea typeface="Arial"/>
                <a:cs typeface="Arial"/>
              </a:rPr>
              <a:t>2 </a:t>
            </a:r>
            <a:r>
              <a:rPr lang="nl" sz="3200" i="0" u="none" strike="noStrike" cap="none" spc="0" dirty="0">
                <a:solidFill>
                  <a:schemeClr val="dk1"/>
                </a:solidFill>
                <a:latin typeface="Arial"/>
                <a:ea typeface="Arial"/>
                <a:cs typeface="Arial"/>
              </a:rPr>
              <a:t>or </a:t>
            </a:r>
            <a:r>
              <a:rPr lang="en-US" sz="3200" i="0" u="none" strike="noStrike" cap="none" spc="0" dirty="0">
                <a:solidFill>
                  <a:schemeClr val="dk1"/>
                </a:solidFill>
                <a:latin typeface="Arial"/>
                <a:ea typeface="Arial"/>
                <a:cs typeface="Arial"/>
              </a:rPr>
              <a:t>3</a:t>
            </a:r>
            <a:r>
              <a:rPr lang="nl" sz="3200" i="0" u="none" strike="noStrike" cap="none" spc="0" dirty="0">
                <a:solidFill>
                  <a:schemeClr val="dk1"/>
                </a:solidFill>
                <a:latin typeface="Arial"/>
                <a:ea typeface="Arial"/>
                <a:cs typeface="Arial"/>
              </a:rPr>
              <a:t> </a:t>
            </a:r>
            <a:r>
              <a:rPr lang="nl" sz="3200" i="0" u="none" strike="noStrike" cap="none" spc="0" err="1">
                <a:solidFill>
                  <a:schemeClr val="dk1"/>
                </a:solidFill>
                <a:latin typeface="Arial"/>
                <a:ea typeface="Arial"/>
                <a:cs typeface="Arial"/>
              </a:rPr>
              <a:t>parts</a:t>
            </a:r>
            <a:endParaRPr lang="en-US" sz="3200" err="1">
              <a:solidFill>
                <a:schemeClr val="dk1"/>
              </a:solidFill>
              <a:cs typeface="Arial"/>
            </a:endParaRPr>
          </a:p>
          <a:p>
            <a:pPr lvl="0" algn="ctr" rtl="0">
              <a:spcBef>
                <a:spcPts val="0"/>
              </a:spcBef>
              <a:spcAft>
                <a:spcPts val="0"/>
              </a:spcAft>
              <a:defRPr/>
            </a:pPr>
            <a:endParaRPr sz="3200" b="1"/>
          </a:p>
          <a:p>
            <a:pPr lvl="0" algn="ctr" rtl="0">
              <a:spcBef>
                <a:spcPts val="0"/>
              </a:spcBef>
              <a:spcAft>
                <a:spcPts val="0"/>
              </a:spcAft>
              <a:defRPr/>
            </a:pPr>
            <a:endParaRPr sz="3200" b="1"/>
          </a:p>
          <a:p>
            <a:pPr marL="457200" lvl="0" indent="-342900" algn="l" rtl="0">
              <a:spcBef>
                <a:spcPts val="0"/>
              </a:spcBef>
              <a:spcAft>
                <a:spcPts val="0"/>
              </a:spcAft>
              <a:buClr>
                <a:schemeClr val="dk1"/>
              </a:buClr>
              <a:buSzPts val="1800"/>
              <a:buAutoNum type="arabicPeriod"/>
              <a:defRPr/>
            </a:pPr>
            <a:r>
              <a:rPr lang="nl" sz="2400" b="0" i="0" u="none" strike="noStrike" cap="none" spc="0" dirty="0">
                <a:solidFill>
                  <a:schemeClr val="dk1"/>
                </a:solidFill>
                <a:latin typeface="+mn-lt"/>
                <a:ea typeface="+mn-ea"/>
                <a:cs typeface="+mn-cs"/>
              </a:rPr>
              <a:t>Training set (</a:t>
            </a:r>
            <a:r>
              <a:rPr lang="nl" sz="2400" b="0" i="0" u="none" strike="noStrike" cap="none" spc="0" dirty="0" err="1">
                <a:solidFill>
                  <a:schemeClr val="dk1"/>
                </a:solidFill>
                <a:latin typeface="+mn-lt"/>
                <a:ea typeface="+mn-ea"/>
                <a:cs typeface="+mn-cs"/>
              </a:rPr>
              <a:t>typically</a:t>
            </a:r>
            <a:r>
              <a:rPr lang="nl" sz="2400" b="0" i="0" u="none" strike="noStrike" cap="none" spc="0" dirty="0">
                <a:solidFill>
                  <a:schemeClr val="dk1"/>
                </a:solidFill>
                <a:latin typeface="+mn-lt"/>
                <a:ea typeface="+mn-ea"/>
                <a:cs typeface="+mn-cs"/>
              </a:rPr>
              <a:t> 80%): </a:t>
            </a:r>
            <a:r>
              <a:rPr lang="nl" sz="2400" b="0" i="0" u="none" strike="noStrike" cap="none" spc="0" dirty="0" err="1">
                <a:solidFill>
                  <a:schemeClr val="dk1"/>
                </a:solidFill>
                <a:latin typeface="+mn-lt"/>
                <a:ea typeface="+mn-ea"/>
                <a:cs typeface="+mn-cs"/>
              </a:rPr>
              <a:t>Used</a:t>
            </a:r>
            <a:r>
              <a:rPr lang="nl" sz="2400" b="0" i="0" u="none" strike="noStrike" cap="none" spc="0" dirty="0">
                <a:solidFill>
                  <a:schemeClr val="dk1"/>
                </a:solidFill>
                <a:latin typeface="+mn-lt"/>
                <a:ea typeface="+mn-ea"/>
                <a:cs typeface="+mn-cs"/>
              </a:rPr>
              <a:t> </a:t>
            </a:r>
            <a:r>
              <a:rPr lang="nl" sz="2400" b="0" i="0" u="none" strike="noStrike" cap="none" spc="0" dirty="0" err="1">
                <a:solidFill>
                  <a:schemeClr val="dk1"/>
                </a:solidFill>
                <a:latin typeface="+mn-lt"/>
                <a:ea typeface="+mn-ea"/>
                <a:cs typeface="+mn-cs"/>
              </a:rPr>
              <a:t>for</a:t>
            </a:r>
            <a:r>
              <a:rPr lang="nl" sz="2400" b="0" i="0" u="none" strike="noStrike" cap="none" spc="0" dirty="0">
                <a:solidFill>
                  <a:schemeClr val="dk1"/>
                </a:solidFill>
                <a:latin typeface="+mn-lt"/>
                <a:ea typeface="+mn-ea"/>
                <a:cs typeface="+mn-cs"/>
              </a:rPr>
              <a:t> training </a:t>
            </a:r>
            <a:r>
              <a:rPr lang="nl" sz="2400" b="0" i="0" u="none" strike="noStrike" cap="none" spc="0" dirty="0" err="1">
                <a:solidFill>
                  <a:schemeClr val="dk1"/>
                </a:solidFill>
                <a:latin typeface="+mn-lt"/>
                <a:ea typeface="+mn-ea"/>
                <a:cs typeface="+mn-cs"/>
              </a:rPr>
              <a:t>the</a:t>
            </a:r>
            <a:r>
              <a:rPr lang="nl" sz="2400" b="0" i="0" u="none" strike="noStrike" cap="none" spc="0" dirty="0">
                <a:solidFill>
                  <a:schemeClr val="dk1"/>
                </a:solidFill>
                <a:latin typeface="+mn-lt"/>
                <a:ea typeface="+mn-ea"/>
                <a:cs typeface="+mn-cs"/>
              </a:rPr>
              <a:t> model</a:t>
            </a:r>
            <a:endParaRPr sz="2400" dirty="0">
              <a:solidFill>
                <a:schemeClr val="dk1"/>
              </a:solidFill>
            </a:endParaRPr>
          </a:p>
          <a:p>
            <a:pPr marL="751840" lvl="0" indent="-294640" algn="l" rtl="0">
              <a:spcBef>
                <a:spcPts val="0"/>
              </a:spcBef>
              <a:spcAft>
                <a:spcPts val="0"/>
              </a:spcAft>
              <a:buAutoNum type="arabicPeriod"/>
              <a:defRPr/>
            </a:pPr>
            <a:endParaRPr sz="2400">
              <a:solidFill>
                <a:schemeClr val="dk1"/>
              </a:solidFill>
              <a:cs typeface="Arial"/>
            </a:endParaRPr>
          </a:p>
          <a:p>
            <a:pPr marL="457200" lvl="0" indent="-342900" algn="l" rtl="0">
              <a:spcBef>
                <a:spcPts val="0"/>
              </a:spcBef>
              <a:spcAft>
                <a:spcPts val="0"/>
              </a:spcAft>
              <a:buClr>
                <a:schemeClr val="dk1"/>
              </a:buClr>
              <a:buSzPts val="1800"/>
              <a:buAutoNum type="arabicPeriod"/>
              <a:defRPr/>
            </a:pPr>
            <a:r>
              <a:rPr lang="nl" sz="2400" b="0" i="0" u="none" strike="noStrike" cap="none" spc="0" dirty="0" err="1">
                <a:solidFill>
                  <a:schemeClr val="dk1"/>
                </a:solidFill>
                <a:latin typeface="+mn-lt"/>
                <a:ea typeface="+mn-ea"/>
                <a:cs typeface="+mn-cs"/>
              </a:rPr>
              <a:t>Validation</a:t>
            </a:r>
            <a:r>
              <a:rPr lang="nl" sz="2400" b="0" i="0" u="none" strike="noStrike" cap="none" spc="0" dirty="0">
                <a:solidFill>
                  <a:schemeClr val="dk1"/>
                </a:solidFill>
                <a:latin typeface="+mn-lt"/>
                <a:ea typeface="+mn-ea"/>
                <a:cs typeface="+mn-cs"/>
              </a:rPr>
              <a:t> set: </a:t>
            </a:r>
            <a:r>
              <a:rPr lang="nl" sz="2400" b="0" i="0" u="none" strike="noStrike" cap="none" spc="0" dirty="0" err="1">
                <a:solidFill>
                  <a:schemeClr val="dk1"/>
                </a:solidFill>
                <a:latin typeface="+mn-lt"/>
                <a:ea typeface="+mn-ea"/>
                <a:cs typeface="+mn-cs"/>
              </a:rPr>
              <a:t>Used</a:t>
            </a:r>
            <a:r>
              <a:rPr lang="nl" sz="2400" b="0" i="0" u="none" strike="noStrike" cap="none" spc="0" dirty="0">
                <a:solidFill>
                  <a:schemeClr val="dk1"/>
                </a:solidFill>
                <a:latin typeface="+mn-lt"/>
                <a:ea typeface="+mn-ea"/>
                <a:cs typeface="+mn-cs"/>
              </a:rPr>
              <a:t> </a:t>
            </a:r>
            <a:r>
              <a:rPr lang="nl" sz="2400" b="0" i="0" u="none" strike="noStrike" cap="none" spc="0" dirty="0" err="1">
                <a:solidFill>
                  <a:schemeClr val="dk1"/>
                </a:solidFill>
                <a:latin typeface="+mn-lt"/>
                <a:ea typeface="+mn-ea"/>
                <a:cs typeface="+mn-cs"/>
              </a:rPr>
              <a:t>for</a:t>
            </a:r>
            <a:r>
              <a:rPr lang="nl" sz="2400" b="0" i="0" u="none" strike="noStrike" cap="none" spc="0" dirty="0">
                <a:solidFill>
                  <a:schemeClr val="dk1"/>
                </a:solidFill>
                <a:latin typeface="+mn-lt"/>
                <a:ea typeface="+mn-ea"/>
                <a:cs typeface="+mn-cs"/>
              </a:rPr>
              <a:t> </a:t>
            </a:r>
            <a:r>
              <a:rPr lang="nl" sz="2400" b="0" i="0" u="none" strike="noStrike" cap="none" spc="0" dirty="0" err="1">
                <a:solidFill>
                  <a:schemeClr val="dk1"/>
                </a:solidFill>
                <a:latin typeface="+mn-lt"/>
                <a:ea typeface="+mn-ea"/>
                <a:cs typeface="+mn-cs"/>
              </a:rPr>
              <a:t>optimizing</a:t>
            </a:r>
            <a:r>
              <a:rPr lang="nl" sz="2400" b="0" i="0" u="none" strike="noStrike" cap="none" spc="0" dirty="0">
                <a:solidFill>
                  <a:schemeClr val="dk1"/>
                </a:solidFill>
                <a:latin typeface="+mn-lt"/>
                <a:ea typeface="+mn-ea"/>
                <a:cs typeface="+mn-cs"/>
              </a:rPr>
              <a:t> </a:t>
            </a:r>
            <a:r>
              <a:rPr lang="nl" sz="2400" b="0" i="0" u="none" strike="noStrike" cap="none" spc="0" dirty="0" err="1">
                <a:solidFill>
                  <a:schemeClr val="dk1"/>
                </a:solidFill>
                <a:latin typeface="+mn-lt"/>
                <a:ea typeface="+mn-ea"/>
                <a:cs typeface="+mn-cs"/>
              </a:rPr>
              <a:t>the</a:t>
            </a:r>
            <a:r>
              <a:rPr lang="nl" sz="2400" b="0" i="0" u="none" strike="noStrike" cap="none" spc="0" dirty="0">
                <a:solidFill>
                  <a:schemeClr val="dk1"/>
                </a:solidFill>
                <a:latin typeface="+mn-lt"/>
                <a:ea typeface="+mn-ea"/>
                <a:cs typeface="+mn-cs"/>
              </a:rPr>
              <a:t> model (</a:t>
            </a:r>
            <a:r>
              <a:rPr lang="nl" sz="2400" b="0" i="0" u="none" strike="noStrike" cap="none" spc="0" dirty="0" err="1">
                <a:solidFill>
                  <a:schemeClr val="dk1"/>
                </a:solidFill>
                <a:latin typeface="+mn-lt"/>
                <a:ea typeface="+mn-ea"/>
                <a:cs typeface="+mn-cs"/>
              </a:rPr>
              <a:t>optional</a:t>
            </a:r>
            <a:r>
              <a:rPr lang="nl" sz="2400" b="0" i="0" u="none" strike="noStrike" cap="none" spc="0" dirty="0">
                <a:solidFill>
                  <a:schemeClr val="dk1"/>
                </a:solidFill>
                <a:latin typeface="+mn-lt"/>
                <a:ea typeface="+mn-ea"/>
                <a:cs typeface="+mn-cs"/>
              </a:rPr>
              <a:t>)</a:t>
            </a:r>
            <a:endParaRPr sz="2400" dirty="0">
              <a:solidFill>
                <a:schemeClr val="dk1"/>
              </a:solidFill>
            </a:endParaRPr>
          </a:p>
          <a:p>
            <a:pPr marL="751840" lvl="0" indent="-294640" algn="l" rtl="0">
              <a:spcBef>
                <a:spcPts val="0"/>
              </a:spcBef>
              <a:spcAft>
                <a:spcPts val="0"/>
              </a:spcAft>
              <a:buAutoNum type="arabicPeriod"/>
              <a:defRPr/>
            </a:pPr>
            <a:endParaRPr sz="2400">
              <a:solidFill>
                <a:schemeClr val="dk1"/>
              </a:solidFill>
              <a:cs typeface="Arial"/>
            </a:endParaRPr>
          </a:p>
          <a:p>
            <a:pPr marL="457200" lvl="0" indent="-342900" algn="l" rtl="0">
              <a:spcBef>
                <a:spcPts val="0"/>
              </a:spcBef>
              <a:spcAft>
                <a:spcPts val="0"/>
              </a:spcAft>
              <a:buClr>
                <a:schemeClr val="dk1"/>
              </a:buClr>
              <a:buSzPts val="1800"/>
              <a:buAutoNum type="arabicPeriod"/>
              <a:defRPr/>
            </a:pPr>
            <a:r>
              <a:rPr lang="nl" sz="2400" b="0" i="0" u="none" strike="noStrike" cap="none" spc="0" dirty="0">
                <a:solidFill>
                  <a:schemeClr val="dk1"/>
                </a:solidFill>
                <a:latin typeface="+mn-lt"/>
                <a:ea typeface="+mn-ea"/>
                <a:cs typeface="+mn-cs"/>
              </a:rPr>
              <a:t>Test set (</a:t>
            </a:r>
            <a:r>
              <a:rPr lang="nl" sz="2400" b="0" i="0" u="none" strike="noStrike" cap="none" spc="0" dirty="0" err="1">
                <a:solidFill>
                  <a:schemeClr val="dk1"/>
                </a:solidFill>
                <a:latin typeface="+mn-lt"/>
                <a:ea typeface="+mn-ea"/>
                <a:cs typeface="+mn-cs"/>
              </a:rPr>
              <a:t>typically</a:t>
            </a:r>
            <a:r>
              <a:rPr lang="nl" sz="2400" b="0" i="0" u="none" strike="noStrike" cap="none" spc="0" dirty="0">
                <a:solidFill>
                  <a:schemeClr val="dk1"/>
                </a:solidFill>
                <a:latin typeface="+mn-lt"/>
                <a:ea typeface="+mn-ea"/>
                <a:cs typeface="+mn-cs"/>
              </a:rPr>
              <a:t> 20%): </a:t>
            </a:r>
            <a:r>
              <a:rPr lang="nl" sz="2400" b="0" i="0" u="none" strike="noStrike" cap="none" spc="0" dirty="0" err="1">
                <a:solidFill>
                  <a:schemeClr val="dk1"/>
                </a:solidFill>
                <a:latin typeface="+mn-lt"/>
                <a:ea typeface="+mn-ea"/>
                <a:cs typeface="+mn-cs"/>
              </a:rPr>
              <a:t>Used</a:t>
            </a:r>
            <a:r>
              <a:rPr lang="nl" sz="2400" b="0" i="0" u="none" strike="noStrike" cap="none" spc="0" dirty="0">
                <a:solidFill>
                  <a:schemeClr val="dk1"/>
                </a:solidFill>
                <a:latin typeface="+mn-lt"/>
                <a:ea typeface="+mn-ea"/>
                <a:cs typeface="+mn-cs"/>
              </a:rPr>
              <a:t> </a:t>
            </a:r>
            <a:r>
              <a:rPr lang="nl" sz="2400" b="0" i="0" u="none" strike="noStrike" cap="none" spc="0" dirty="0" err="1">
                <a:solidFill>
                  <a:schemeClr val="dk1"/>
                </a:solidFill>
                <a:latin typeface="+mn-lt"/>
                <a:ea typeface="+mn-ea"/>
                <a:cs typeface="+mn-cs"/>
              </a:rPr>
              <a:t>for</a:t>
            </a:r>
            <a:r>
              <a:rPr lang="nl" sz="2400" b="0" i="0" u="none" strike="noStrike" cap="none" spc="0" dirty="0">
                <a:solidFill>
                  <a:schemeClr val="dk1"/>
                </a:solidFill>
                <a:latin typeface="+mn-lt"/>
                <a:ea typeface="+mn-ea"/>
                <a:cs typeface="+mn-cs"/>
              </a:rPr>
              <a:t> </a:t>
            </a:r>
            <a:r>
              <a:rPr lang="nl" sz="2400" b="0" i="0" u="none" strike="noStrike" cap="none" spc="0" dirty="0" err="1">
                <a:solidFill>
                  <a:schemeClr val="dk1"/>
                </a:solidFill>
                <a:latin typeface="+mn-lt"/>
                <a:ea typeface="+mn-ea"/>
                <a:cs typeface="+mn-cs"/>
              </a:rPr>
              <a:t>evaluating</a:t>
            </a:r>
            <a:r>
              <a:rPr lang="nl" sz="2400" b="0" i="0" u="none" strike="noStrike" cap="none" spc="0" dirty="0">
                <a:solidFill>
                  <a:schemeClr val="dk1"/>
                </a:solidFill>
                <a:latin typeface="+mn-lt"/>
                <a:ea typeface="+mn-ea"/>
                <a:cs typeface="+mn-cs"/>
              </a:rPr>
              <a:t> </a:t>
            </a:r>
            <a:r>
              <a:rPr lang="nl" sz="2400" b="0" i="0" u="none" strike="noStrike" cap="none" spc="0" dirty="0" err="1">
                <a:solidFill>
                  <a:schemeClr val="dk1"/>
                </a:solidFill>
                <a:latin typeface="+mn-lt"/>
                <a:ea typeface="+mn-ea"/>
                <a:cs typeface="+mn-cs"/>
              </a:rPr>
              <a:t>the</a:t>
            </a:r>
            <a:r>
              <a:rPr lang="nl" sz="2400" b="0" i="0" u="none" strike="noStrike" cap="none" spc="0" dirty="0">
                <a:solidFill>
                  <a:schemeClr val="dk1"/>
                </a:solidFill>
                <a:latin typeface="+mn-lt"/>
                <a:ea typeface="+mn-ea"/>
                <a:cs typeface="+mn-cs"/>
              </a:rPr>
              <a:t> model</a:t>
            </a:r>
            <a:endParaRPr sz="2000" dirty="0">
              <a:solidFill>
                <a:schemeClr val="dk1"/>
              </a:solidFill>
            </a:endParaRPr>
          </a:p>
          <a:p>
            <a:pPr marL="305435" indent="-305435">
              <a:lnSpc>
                <a:spcPts val="2499"/>
              </a:lnSpc>
              <a:buAutoNum type="arabicPeriod"/>
              <a:defRPr/>
            </a:pPr>
            <a:endParaRPr lang="en-US" sz="2000">
              <a:cs typeface="Arial"/>
            </a:endParaRPr>
          </a:p>
        </p:txBody>
      </p:sp>
      <p:pic>
        <p:nvPicPr>
          <p:cNvPr id="1967053999" name="Google Shape;144;p21"/>
          <p:cNvPicPr/>
          <p:nvPr/>
        </p:nvPicPr>
        <p:blipFill rotWithShape="1">
          <a:blip r:embed="rId3">
            <a:alphaModFix/>
          </a:blip>
          <a:stretch/>
        </p:blipFill>
        <p:spPr bwMode="auto">
          <a:xfrm>
            <a:off x="378160" y="5371829"/>
            <a:ext cx="11384883" cy="5533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Outline</a:t>
            </a:r>
            <a:endParaRPr lang="en-US" dirty="0"/>
          </a:p>
        </p:txBody>
      </p:sp>
      <p:sp>
        <p:nvSpPr>
          <p:cNvPr id="26" name="Content Placeholder 25"/>
          <p:cNvSpPr>
            <a:spLocks noGrp="1"/>
          </p:cNvSpPr>
          <p:nvPr>
            <p:ph idx="1"/>
          </p:nvPr>
        </p:nvSpPr>
        <p:spPr/>
        <p:txBody>
          <a:bodyPr/>
          <a:lstStyle/>
          <a:p>
            <a:r>
              <a:rPr lang="en-US" dirty="0"/>
              <a:t>Basics</a:t>
            </a:r>
          </a:p>
          <a:p>
            <a:pPr lvl="1">
              <a:buFont typeface="Arial" panose="020B0604020202020204" pitchFamily="34" charset="0"/>
              <a:buChar char="•"/>
            </a:pPr>
            <a:r>
              <a:rPr lang="en-US" dirty="0"/>
              <a:t>What is JASP?</a:t>
            </a:r>
          </a:p>
          <a:p>
            <a:pPr lvl="1">
              <a:buFont typeface="Arial" panose="020B0604020202020204" pitchFamily="34" charset="0"/>
              <a:buChar char="•"/>
            </a:pPr>
            <a:r>
              <a:rPr lang="en-US" dirty="0"/>
              <a:t>Regression</a:t>
            </a:r>
          </a:p>
          <a:p>
            <a:pPr>
              <a:buFont typeface="Arial" panose="020B0604020202020204" pitchFamily="34" charset="0"/>
              <a:buChar char="•"/>
            </a:pPr>
            <a:r>
              <a:rPr lang="en-US" dirty="0"/>
              <a:t>Machine Learning</a:t>
            </a:r>
          </a:p>
          <a:p>
            <a:pPr lvl="1">
              <a:buFont typeface="Arial" panose="020B0604020202020204" pitchFamily="34" charset="0"/>
              <a:buChar char="•"/>
            </a:pPr>
            <a:r>
              <a:rPr lang="en-US" dirty="0"/>
              <a:t>General philosophy</a:t>
            </a:r>
          </a:p>
          <a:p>
            <a:pPr lvl="1">
              <a:buFont typeface="Arial" panose="020B0604020202020204" pitchFamily="34" charset="0"/>
              <a:buChar char="•"/>
            </a:pPr>
            <a:r>
              <a:rPr lang="en-US" dirty="0"/>
              <a:t>K-nearest neighbors</a:t>
            </a:r>
          </a:p>
          <a:p>
            <a:r>
              <a:rPr lang="en-US" dirty="0"/>
              <a:t>Exercises</a:t>
            </a:r>
          </a:p>
          <a:p>
            <a:endParaRPr lang="en-US" dirty="0"/>
          </a:p>
        </p:txBody>
      </p:sp>
      <p:pic>
        <p:nvPicPr>
          <p:cNvPr id="3" name="Picture 2">
            <a:extLst>
              <a:ext uri="{FF2B5EF4-FFF2-40B4-BE49-F238E27FC236}">
                <a16:creationId xmlns:a16="http://schemas.microsoft.com/office/drawing/2014/main" id="{B70094CA-469B-8F69-1605-FF0FA45E9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053" y="2146301"/>
            <a:ext cx="4357641" cy="47116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80445783" name="Google Shape;206;p29"/>
          <p:cNvSpPr txBox="1"/>
          <p:nvPr/>
        </p:nvSpPr>
        <p:spPr bwMode="auto">
          <a:xfrm>
            <a:off x="390033" y="1625133"/>
            <a:ext cx="6456399" cy="357079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endParaRPr sz="1800" b="1"/>
          </a:p>
          <a:p>
            <a:pPr marL="0" lvl="0" indent="0" algn="l" rtl="0">
              <a:spcBef>
                <a:spcPts val="0"/>
              </a:spcBef>
              <a:spcAft>
                <a:spcPts val="0"/>
              </a:spcAft>
              <a:buNone/>
              <a:defRPr/>
            </a:pPr>
            <a:endParaRPr sz="1800"/>
          </a:p>
          <a:p>
            <a:pPr marL="457200" lvl="0" indent="-342900" algn="l" rtl="0">
              <a:spcBef>
                <a:spcPts val="0"/>
              </a:spcBef>
              <a:spcAft>
                <a:spcPts val="0"/>
              </a:spcAft>
              <a:buSzPts val="1800"/>
              <a:buChar char="●"/>
              <a:defRPr/>
            </a:pPr>
            <a:r>
              <a:rPr lang="nl" sz="1800"/>
              <a:t>Finds the </a:t>
            </a:r>
            <a:r>
              <a:rPr lang="nl" sz="1800" i="1"/>
              <a:t>k</a:t>
            </a:r>
            <a:r>
              <a:rPr lang="nl" sz="1800"/>
              <a:t> most similar observations in the training set and uses this as a basis for prediction.</a:t>
            </a:r>
            <a:endParaRPr sz="1800"/>
          </a:p>
          <a:p>
            <a:pPr marL="457200" lvl="0" indent="0" algn="l" rtl="0">
              <a:spcBef>
                <a:spcPts val="0"/>
              </a:spcBef>
              <a:spcAft>
                <a:spcPts val="0"/>
              </a:spcAft>
              <a:buNone/>
              <a:defRPr/>
            </a:pPr>
            <a:endParaRPr sz="1800"/>
          </a:p>
          <a:p>
            <a:pPr marL="457200" lvl="0" indent="-342900" algn="l" rtl="0">
              <a:spcBef>
                <a:spcPts val="0"/>
              </a:spcBef>
              <a:spcAft>
                <a:spcPts val="0"/>
              </a:spcAft>
              <a:buSzPts val="1800"/>
              <a:buChar char="●"/>
              <a:defRPr/>
            </a:pPr>
            <a:r>
              <a:rPr lang="nl" sz="1800"/>
              <a:t>For a new observation you find the </a:t>
            </a:r>
            <a:r>
              <a:rPr lang="nl" sz="1800" i="1"/>
              <a:t>k</a:t>
            </a:r>
            <a:r>
              <a:rPr lang="nl" sz="1800"/>
              <a:t> most similar observations and </a:t>
            </a:r>
            <a:r>
              <a:rPr lang="nl" sz="1800" b="1"/>
              <a:t>take the most occurring category</a:t>
            </a:r>
            <a:r>
              <a:rPr lang="nl" sz="1800"/>
              <a:t>.</a:t>
            </a:r>
            <a:endParaRPr sz="1800"/>
          </a:p>
        </p:txBody>
      </p:sp>
      <p:pic>
        <p:nvPicPr>
          <p:cNvPr id="956743092" name="Google Shape;207;p29"/>
          <p:cNvPicPr/>
          <p:nvPr/>
        </p:nvPicPr>
        <p:blipFill rotWithShape="1">
          <a:blip r:embed="rId3">
            <a:alphaModFix/>
          </a:blip>
          <a:stretch/>
        </p:blipFill>
        <p:spPr bwMode="auto">
          <a:xfrm>
            <a:off x="7049633" y="1932566"/>
            <a:ext cx="4939165" cy="4463770"/>
          </a:xfrm>
          <a:prstGeom prst="rect">
            <a:avLst/>
          </a:prstGeom>
          <a:noFill/>
          <a:ln>
            <a:noFill/>
          </a:ln>
        </p:spPr>
      </p:pic>
      <p:sp>
        <p:nvSpPr>
          <p:cNvPr id="2043004588" name="Google Shape;208;p29"/>
          <p:cNvSpPr txBox="1"/>
          <p:nvPr/>
        </p:nvSpPr>
        <p:spPr bwMode="auto">
          <a:xfrm>
            <a:off x="0" y="1099933"/>
            <a:ext cx="12194519" cy="67088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3200" err="1">
                <a:solidFill>
                  <a:schemeClr val="dk1"/>
                </a:solidFill>
              </a:rPr>
              <a:t>Algorithm</a:t>
            </a:r>
            <a:r>
              <a:rPr lang="nl" sz="3200" dirty="0">
                <a:solidFill>
                  <a:schemeClr val="dk1"/>
                </a:solidFill>
              </a:rPr>
              <a:t>: K-</a:t>
            </a:r>
            <a:r>
              <a:rPr lang="nl" sz="3200" err="1">
                <a:solidFill>
                  <a:schemeClr val="dk1"/>
                </a:solidFill>
              </a:rPr>
              <a:t>nearest</a:t>
            </a:r>
            <a:r>
              <a:rPr lang="nl" sz="3200" dirty="0">
                <a:solidFill>
                  <a:schemeClr val="dk1"/>
                </a:solidFill>
              </a:rPr>
              <a:t> </a:t>
            </a:r>
            <a:r>
              <a:rPr lang="nl" sz="3200" err="1">
                <a:solidFill>
                  <a:schemeClr val="dk1"/>
                </a:solidFill>
              </a:rPr>
              <a:t>neighbors</a:t>
            </a:r>
            <a:endParaRPr lang="en-US" sz="3200" err="1">
              <a:solidFill>
                <a:schemeClr val="dk1"/>
              </a:solidFil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38468138" name="Google Shape;214;p30"/>
          <p:cNvSpPr txBox="1"/>
          <p:nvPr/>
        </p:nvSpPr>
        <p:spPr bwMode="auto">
          <a:xfrm>
            <a:off x="0" y="1099933"/>
            <a:ext cx="12192359" cy="67088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3200" err="1">
                <a:solidFill>
                  <a:schemeClr val="dk1"/>
                </a:solidFill>
              </a:rPr>
              <a:t>Algorithm</a:t>
            </a:r>
            <a:r>
              <a:rPr lang="nl" sz="3200" dirty="0">
                <a:solidFill>
                  <a:schemeClr val="dk1"/>
                </a:solidFill>
              </a:rPr>
              <a:t>: K-</a:t>
            </a:r>
            <a:r>
              <a:rPr lang="nl" sz="3200" err="1">
                <a:solidFill>
                  <a:schemeClr val="dk1"/>
                </a:solidFill>
              </a:rPr>
              <a:t>nearest</a:t>
            </a:r>
            <a:r>
              <a:rPr lang="nl" sz="3200" dirty="0">
                <a:solidFill>
                  <a:schemeClr val="dk1"/>
                </a:solidFill>
              </a:rPr>
              <a:t> </a:t>
            </a:r>
            <a:r>
              <a:rPr lang="nl" sz="3200" err="1">
                <a:solidFill>
                  <a:schemeClr val="dk1"/>
                </a:solidFill>
              </a:rPr>
              <a:t>neighbors</a:t>
            </a:r>
            <a:endParaRPr lang="en-US" sz="3200" err="1">
              <a:solidFill>
                <a:schemeClr val="dk1"/>
              </a:solidFill>
              <a:cs typeface="Arial"/>
            </a:endParaRPr>
          </a:p>
        </p:txBody>
      </p:sp>
      <p:pic>
        <p:nvPicPr>
          <p:cNvPr id="975686528" name="Google Shape;215;p30"/>
          <p:cNvPicPr/>
          <p:nvPr/>
        </p:nvPicPr>
        <p:blipFill rotWithShape="1">
          <a:blip r:embed="rId3">
            <a:alphaModFix/>
          </a:blip>
          <a:stretch/>
        </p:blipFill>
        <p:spPr bwMode="auto">
          <a:xfrm>
            <a:off x="203199" y="2478866"/>
            <a:ext cx="11785601" cy="4038322"/>
          </a:xfrm>
          <a:prstGeom prst="rect">
            <a:avLst/>
          </a:prstGeom>
          <a:noFill/>
          <a:ln>
            <a:noFill/>
          </a:ln>
        </p:spPr>
      </p:pic>
      <p:sp>
        <p:nvSpPr>
          <p:cNvPr id="1023643710" name="Google Shape;216;p30"/>
          <p:cNvSpPr txBox="1"/>
          <p:nvPr/>
        </p:nvSpPr>
        <p:spPr bwMode="auto">
          <a:xfrm>
            <a:off x="4219666" y="2478866"/>
            <a:ext cx="2895199" cy="6567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a:solidFill>
                  <a:schemeClr val="dk1"/>
                </a:solidFill>
              </a:rPr>
              <a:t>= Customer left</a:t>
            </a:r>
            <a:endParaRPr sz="1800">
              <a:solidFill>
                <a:schemeClr val="dk1"/>
              </a:solidFill>
            </a:endParaRPr>
          </a:p>
        </p:txBody>
      </p:sp>
      <p:sp>
        <p:nvSpPr>
          <p:cNvPr id="551397464" name="Google Shape;217;p30"/>
          <p:cNvSpPr txBox="1"/>
          <p:nvPr/>
        </p:nvSpPr>
        <p:spPr bwMode="auto">
          <a:xfrm>
            <a:off x="8396733" y="2443932"/>
            <a:ext cx="2895199" cy="6567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a:solidFill>
                  <a:schemeClr val="dk1"/>
                </a:solidFill>
              </a:rPr>
              <a:t>= Customer stayed</a:t>
            </a:r>
            <a:endParaRPr sz="18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0369963" name="Google Shape;223;p31"/>
          <p:cNvSpPr txBox="1"/>
          <p:nvPr/>
        </p:nvSpPr>
        <p:spPr bwMode="auto">
          <a:xfrm>
            <a:off x="0" y="1054576"/>
            <a:ext cx="12193439" cy="609930"/>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2800" err="1">
                <a:solidFill>
                  <a:schemeClr val="dk1"/>
                </a:solidFill>
              </a:rPr>
              <a:t>Exercise</a:t>
            </a:r>
            <a:r>
              <a:rPr lang="nl" sz="2800" dirty="0">
                <a:solidFill>
                  <a:schemeClr val="dk1"/>
                </a:solidFill>
              </a:rPr>
              <a:t>: K-</a:t>
            </a:r>
            <a:r>
              <a:rPr lang="nl" sz="2800" err="1">
                <a:solidFill>
                  <a:schemeClr val="dk1"/>
                </a:solidFill>
              </a:rPr>
              <a:t>nearest</a:t>
            </a:r>
            <a:r>
              <a:rPr lang="nl" sz="2800" dirty="0">
                <a:solidFill>
                  <a:schemeClr val="dk1"/>
                </a:solidFill>
              </a:rPr>
              <a:t> </a:t>
            </a:r>
            <a:r>
              <a:rPr lang="nl" sz="2800" err="1">
                <a:solidFill>
                  <a:schemeClr val="dk1"/>
                </a:solidFill>
              </a:rPr>
              <a:t>neighbors</a:t>
            </a:r>
            <a:endParaRPr lang="en-US" sz="2600" err="1">
              <a:solidFill>
                <a:schemeClr val="dk1"/>
              </a:solidFill>
              <a:cs typeface="Arial"/>
            </a:endParaRPr>
          </a:p>
        </p:txBody>
      </p:sp>
      <p:sp>
        <p:nvSpPr>
          <p:cNvPr id="1655593895" name="Google Shape;224;p31"/>
          <p:cNvSpPr txBox="1"/>
          <p:nvPr/>
        </p:nvSpPr>
        <p:spPr bwMode="auto">
          <a:xfrm>
            <a:off x="191199" y="1911833"/>
            <a:ext cx="7087199" cy="3837600"/>
          </a:xfrm>
          <a:prstGeom prst="rect">
            <a:avLst/>
          </a:prstGeom>
          <a:noFill/>
          <a:ln>
            <a:noFill/>
          </a:ln>
        </p:spPr>
        <p:txBody>
          <a:bodyPr spcFirstLastPara="1" wrap="square" lIns="91424" tIns="91424" rIns="91424" bIns="91424" anchor="t" anchorCtr="0">
            <a:spAutoFit/>
          </a:bodyPr>
          <a:lstStyle/>
          <a:p>
            <a:pPr marL="0" lvl="0" indent="0" algn="l" rtl="0">
              <a:lnSpc>
                <a:spcPct val="114999"/>
              </a:lnSpc>
              <a:spcBef>
                <a:spcPts val="0"/>
              </a:spcBef>
              <a:spcAft>
                <a:spcPts val="0"/>
              </a:spcAft>
              <a:buNone/>
              <a:defRPr/>
            </a:pPr>
            <a:r>
              <a:rPr lang="nl"/>
              <a:t>Using pen and paper, draw up the data as follows:</a:t>
            </a:r>
            <a:endParaRPr/>
          </a:p>
          <a:p>
            <a:pPr marL="457200" lvl="0" indent="-317499" algn="l" rtl="0">
              <a:lnSpc>
                <a:spcPct val="114999"/>
              </a:lnSpc>
              <a:spcBef>
                <a:spcPts val="0"/>
              </a:spcBef>
              <a:spcAft>
                <a:spcPts val="0"/>
              </a:spcAft>
              <a:buSzPts val="1400"/>
              <a:buChar char="●"/>
              <a:defRPr/>
            </a:pPr>
            <a:r>
              <a:rPr lang="nl"/>
              <a:t>Number of products sold on the horizontal axis,</a:t>
            </a:r>
            <a:endParaRPr/>
          </a:p>
          <a:p>
            <a:pPr marL="457200" lvl="0" indent="-317499" algn="l" rtl="0">
              <a:lnSpc>
                <a:spcPct val="114999"/>
              </a:lnSpc>
              <a:spcBef>
                <a:spcPts val="0"/>
              </a:spcBef>
              <a:spcAft>
                <a:spcPts val="0"/>
              </a:spcAft>
              <a:buSzPts val="1400"/>
              <a:buChar char="●"/>
              <a:defRPr/>
            </a:pPr>
            <a:r>
              <a:rPr lang="nl"/>
              <a:t>Number of years as a customer on the vertical axis,</a:t>
            </a:r>
            <a:endParaRPr/>
          </a:p>
          <a:p>
            <a:pPr marL="457200" lvl="0" indent="-317499" algn="l" rtl="0">
              <a:lnSpc>
                <a:spcPct val="114999"/>
              </a:lnSpc>
              <a:spcBef>
                <a:spcPts val="0"/>
              </a:spcBef>
              <a:spcAft>
                <a:spcPts val="0"/>
              </a:spcAft>
              <a:buSzPts val="1400"/>
              <a:buChar char="●"/>
              <a:defRPr/>
            </a:pPr>
            <a:r>
              <a:rPr lang="nl"/>
              <a:t>Use 🙂 for a customer who stayed,</a:t>
            </a:r>
            <a:endParaRPr/>
          </a:p>
          <a:p>
            <a:pPr marL="457200" lvl="0" indent="-317499" algn="l" rtl="0">
              <a:lnSpc>
                <a:spcPct val="114999"/>
              </a:lnSpc>
              <a:spcBef>
                <a:spcPts val="0"/>
              </a:spcBef>
              <a:spcAft>
                <a:spcPts val="0"/>
              </a:spcAft>
              <a:buSzPts val="1400"/>
              <a:buChar char="●"/>
              <a:defRPr/>
            </a:pPr>
            <a:r>
              <a:rPr lang="nl"/>
              <a:t>Use 🙁 for a customer who left</a:t>
            </a:r>
            <a:endParaRPr/>
          </a:p>
          <a:p>
            <a:pPr marL="0" lvl="0" indent="0" algn="l" rtl="0">
              <a:lnSpc>
                <a:spcPct val="114999"/>
              </a:lnSpc>
              <a:spcBef>
                <a:spcPts val="0"/>
              </a:spcBef>
              <a:spcAft>
                <a:spcPts val="0"/>
              </a:spcAft>
              <a:buNone/>
              <a:defRPr/>
            </a:pPr>
            <a:endParaRPr/>
          </a:p>
          <a:p>
            <a:pPr marL="0" lvl="0" indent="0" algn="l" rtl="0">
              <a:lnSpc>
                <a:spcPct val="114999"/>
              </a:lnSpc>
              <a:spcBef>
                <a:spcPts val="0"/>
              </a:spcBef>
              <a:spcAft>
                <a:spcPts val="0"/>
              </a:spcAft>
              <a:buNone/>
              <a:defRPr/>
            </a:pPr>
            <a:r>
              <a:rPr lang="nl"/>
              <a:t>What is your prediction with k = 1, 3 and 5 when products sold = years as customer = 1? 🙂 or 🙁?</a:t>
            </a:r>
            <a:br>
              <a:rPr lang="nl"/>
            </a:br>
            <a:endParaRPr/>
          </a:p>
          <a:p>
            <a:pPr marL="0" lvl="0" indent="0" algn="l" rtl="0">
              <a:lnSpc>
                <a:spcPct val="114999"/>
              </a:lnSpc>
              <a:spcBef>
                <a:spcPts val="0"/>
              </a:spcBef>
              <a:spcAft>
                <a:spcPts val="0"/>
              </a:spcAft>
              <a:buNone/>
              <a:defRPr/>
            </a:pPr>
            <a:r>
              <a:rPr lang="nl"/>
              <a:t>What is your prediction with k = 1, 3 and 5 when products sold = 5 and years customer = 3 🙂 or 🙁?</a:t>
            </a:r>
            <a:endParaRPr/>
          </a:p>
        </p:txBody>
      </p:sp>
      <p:graphicFrame>
        <p:nvGraphicFramePr>
          <p:cNvPr id="544653363" name="Google Shape;225;p31"/>
          <p:cNvGraphicFramePr>
            <a:graphicFrameLocks/>
          </p:cNvGraphicFramePr>
          <p:nvPr/>
        </p:nvGraphicFramePr>
        <p:xfrm>
          <a:off x="7727599" y="1814599"/>
          <a:ext cx="4148733" cy="4636060"/>
        </p:xfrm>
        <a:graphic>
          <a:graphicData uri="http://schemas.openxmlformats.org/drawingml/2006/table">
            <a:tbl>
              <a:tblPr>
                <a:noFill/>
              </a:tblPr>
              <a:tblGrid>
                <a:gridCol w="1590772">
                  <a:extLst>
                    <a:ext uri="{9D8B030D-6E8A-4147-A177-3AD203B41FA5}">
                      <a16:colId xmlns:a16="http://schemas.microsoft.com/office/drawing/2014/main" val="20000"/>
                    </a:ext>
                  </a:extLst>
                </a:gridCol>
                <a:gridCol w="1293694">
                  <a:extLst>
                    <a:ext uri="{9D8B030D-6E8A-4147-A177-3AD203B41FA5}">
                      <a16:colId xmlns:a16="http://schemas.microsoft.com/office/drawing/2014/main" val="20001"/>
                    </a:ext>
                  </a:extLst>
                </a:gridCol>
                <a:gridCol w="1264267">
                  <a:extLst>
                    <a:ext uri="{9D8B030D-6E8A-4147-A177-3AD203B41FA5}">
                      <a16:colId xmlns:a16="http://schemas.microsoft.com/office/drawing/2014/main" val="20002"/>
                    </a:ext>
                  </a:extLst>
                </a:gridCol>
              </a:tblGrid>
              <a:tr h="801600">
                <a:tc>
                  <a:txBody>
                    <a:bodyPr/>
                    <a:lstStyle/>
                    <a:p>
                      <a:pPr marL="0" lvl="0" indent="0" algn="ctr" rtl="0">
                        <a:lnSpc>
                          <a:spcPct val="114999"/>
                        </a:lnSpc>
                        <a:spcBef>
                          <a:spcPts val="0"/>
                        </a:spcBef>
                        <a:spcAft>
                          <a:spcPts val="0"/>
                        </a:spcAft>
                        <a:buNone/>
                        <a:defRPr/>
                      </a:pPr>
                      <a:r>
                        <a:rPr lang="nl" sz="1800" b="1">
                          <a:solidFill>
                            <a:srgbClr val="FFFFFF"/>
                          </a:solidFill>
                        </a:rPr>
                        <a:t>Sold products</a:t>
                      </a:r>
                      <a:endParaRPr sz="1800" b="1">
                        <a:solidFill>
                          <a:srgbClr val="FFFFFF"/>
                        </a:solidFill>
                      </a:endParaRPr>
                    </a:p>
                  </a:txBody>
                  <a:tcPr marL="91449" marR="91449" marT="45724" marB="45724">
                    <a:lnT w="25399" algn="ctr">
                      <a:solidFill>
                        <a:srgbClr val="000000"/>
                      </a:solidFill>
                    </a:lnT>
                    <a:lnB w="25399" algn="ctr">
                      <a:solidFill>
                        <a:srgbClr val="000000"/>
                      </a:solidFill>
                    </a:lnB>
                    <a:solidFill>
                      <a:srgbClr val="4F81BD"/>
                    </a:solidFill>
                  </a:tcPr>
                </a:tc>
                <a:tc>
                  <a:txBody>
                    <a:bodyPr/>
                    <a:lstStyle/>
                    <a:p>
                      <a:pPr marL="0" lvl="0" indent="0" algn="ctr" rtl="0">
                        <a:lnSpc>
                          <a:spcPct val="114999"/>
                        </a:lnSpc>
                        <a:spcBef>
                          <a:spcPts val="0"/>
                        </a:spcBef>
                        <a:spcAft>
                          <a:spcPts val="0"/>
                        </a:spcAft>
                        <a:buNone/>
                        <a:defRPr/>
                      </a:pPr>
                      <a:r>
                        <a:rPr lang="nl" sz="1800" b="1">
                          <a:solidFill>
                            <a:srgbClr val="FFFFFF"/>
                          </a:solidFill>
                        </a:rPr>
                        <a:t>Years customer</a:t>
                      </a:r>
                      <a:endParaRPr sz="1800" b="1">
                        <a:solidFill>
                          <a:srgbClr val="FFFFFF"/>
                        </a:solidFill>
                      </a:endParaRPr>
                    </a:p>
                  </a:txBody>
                  <a:tcPr marL="91449" marR="91449" marT="45724" marB="45724">
                    <a:lnT w="25399" algn="ctr">
                      <a:solidFill>
                        <a:srgbClr val="000000"/>
                      </a:solidFill>
                    </a:lnT>
                    <a:lnB w="25399" algn="ctr">
                      <a:solidFill>
                        <a:srgbClr val="000000"/>
                      </a:solidFill>
                    </a:lnB>
                    <a:solidFill>
                      <a:srgbClr val="4F81BD"/>
                    </a:solidFill>
                  </a:tcPr>
                </a:tc>
                <a:tc>
                  <a:txBody>
                    <a:bodyPr/>
                    <a:lstStyle/>
                    <a:p>
                      <a:pPr marL="0" lvl="0" indent="0" algn="ctr" rtl="0">
                        <a:lnSpc>
                          <a:spcPct val="114999"/>
                        </a:lnSpc>
                        <a:spcBef>
                          <a:spcPts val="0"/>
                        </a:spcBef>
                        <a:spcAft>
                          <a:spcPts val="0"/>
                        </a:spcAft>
                        <a:buNone/>
                        <a:defRPr/>
                      </a:pPr>
                      <a:r>
                        <a:rPr lang="nl" sz="1800" b="1">
                          <a:solidFill>
                            <a:srgbClr val="FFFFFF"/>
                          </a:solidFill>
                        </a:rPr>
                        <a:t>Outcome</a:t>
                      </a:r>
                      <a:endParaRPr sz="1800" b="1">
                        <a:solidFill>
                          <a:srgbClr val="FFFFFF"/>
                        </a:solidFill>
                      </a:endParaRPr>
                    </a:p>
                  </a:txBody>
                  <a:tcPr marL="91449" marR="91449" marT="45724" marB="45724">
                    <a:lnT w="25399" algn="ctr">
                      <a:solidFill>
                        <a:srgbClr val="000000"/>
                      </a:solidFill>
                    </a:lnT>
                    <a:lnB w="25399" algn="ctr">
                      <a:solidFill>
                        <a:srgbClr val="000000"/>
                      </a:solidFill>
                    </a:lnB>
                    <a:solidFill>
                      <a:srgbClr val="4F81BD"/>
                    </a:solidFill>
                  </a:tcPr>
                </a:tc>
                <a:extLst>
                  <a:ext uri="{0D108BD9-81ED-4DB2-BD59-A6C34878D82A}">
                    <a16:rowId xmlns:a16="http://schemas.microsoft.com/office/drawing/2014/main" val="10000"/>
                  </a:ext>
                </a:extLst>
              </a:tr>
              <a:tr h="652850">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lnT w="25399" algn="ctr">
                      <a:solidFill>
                        <a:srgbClr val="000000"/>
                      </a:solidFill>
                    </a:lnT>
                    <a:solidFill>
                      <a:srgbClr val="E7E7E7"/>
                    </a:solidFill>
                  </a:tcPr>
                </a:tc>
                <a:tc>
                  <a:txBody>
                    <a:bodyPr/>
                    <a:lstStyle/>
                    <a:p>
                      <a:pPr marL="0" lvl="0" indent="0" algn="ctr" rtl="0">
                        <a:lnSpc>
                          <a:spcPct val="114999"/>
                        </a:lnSpc>
                        <a:spcBef>
                          <a:spcPts val="0"/>
                        </a:spcBef>
                        <a:spcAft>
                          <a:spcPts val="0"/>
                        </a:spcAft>
                        <a:buNone/>
                        <a:defRPr/>
                      </a:pPr>
                      <a:r>
                        <a:rPr lang="nl" sz="1800"/>
                        <a:t>4</a:t>
                      </a:r>
                      <a:endParaRPr sz="1800"/>
                    </a:p>
                  </a:txBody>
                  <a:tcPr marL="91449" marR="91449" marT="45724" marB="45724">
                    <a:lnT w="25399" algn="ctr">
                      <a:solidFill>
                        <a:srgbClr val="000000"/>
                      </a:solidFill>
                    </a:lnT>
                    <a:solidFill>
                      <a:srgbClr val="E7E7E7"/>
                    </a:solidFill>
                  </a:tcPr>
                </a:tc>
                <a:tc>
                  <a:txBody>
                    <a:bodyPr/>
                    <a:lstStyle/>
                    <a:p>
                      <a:pPr marL="0" lvl="0" indent="0" algn="ctr" rtl="0">
                        <a:lnSpc>
                          <a:spcPct val="114999"/>
                        </a:lnSpc>
                        <a:spcBef>
                          <a:spcPts val="0"/>
                        </a:spcBef>
                        <a:spcAft>
                          <a:spcPts val="0"/>
                        </a:spcAft>
                        <a:buNone/>
                        <a:defRPr/>
                      </a:pPr>
                      <a:r>
                        <a:rPr lang="nl" sz="1800"/>
                        <a:t>Stayed</a:t>
                      </a:r>
                      <a:endParaRPr sz="1800"/>
                    </a:p>
                  </a:txBody>
                  <a:tcPr marL="91449" marR="91449" marT="45724" marB="45724">
                    <a:lnT w="25399" algn="ctr">
                      <a:solidFill>
                        <a:srgbClr val="000000"/>
                      </a:solidFill>
                    </a:lnT>
                    <a:solidFill>
                      <a:srgbClr val="E7E7E7"/>
                    </a:solidFill>
                  </a:tcPr>
                </a:tc>
                <a:extLst>
                  <a:ext uri="{0D108BD9-81ED-4DB2-BD59-A6C34878D82A}">
                    <a16:rowId xmlns:a16="http://schemas.microsoft.com/office/drawing/2014/main" val="10001"/>
                  </a:ext>
                </a:extLst>
              </a:tr>
              <a:tr h="636322">
                <a:tc>
                  <a:txBody>
                    <a:bodyPr/>
                    <a:lstStyle/>
                    <a:p>
                      <a:pPr marL="0" lvl="0" indent="0" algn="ctr" rtl="0">
                        <a:lnSpc>
                          <a:spcPct val="114999"/>
                        </a:lnSpc>
                        <a:spcBef>
                          <a:spcPts val="0"/>
                        </a:spcBef>
                        <a:spcAft>
                          <a:spcPts val="0"/>
                        </a:spcAft>
                        <a:buNone/>
                        <a:defRPr/>
                      </a:pPr>
                      <a:r>
                        <a:rPr lang="nl" sz="1800"/>
                        <a:t>4</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None/>
                        <a:defRPr/>
                      </a:pPr>
                      <a:r>
                        <a:rPr lang="nl" sz="1800"/>
                        <a:t>4</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Clr>
                          <a:schemeClr val="dk1"/>
                        </a:buClr>
                        <a:buSzPts val="1100"/>
                        <a:buFont typeface="Arial"/>
                        <a:buNone/>
                        <a:defRPr/>
                      </a:pPr>
                      <a:r>
                        <a:rPr lang="nl" sz="1800">
                          <a:solidFill>
                            <a:schemeClr val="dk1"/>
                          </a:solidFill>
                        </a:rPr>
                        <a:t>Stayed</a:t>
                      </a:r>
                      <a:endParaRPr sz="1800"/>
                    </a:p>
                  </a:txBody>
                  <a:tcPr marL="91449" marR="91449" marT="45724" marB="45724">
                    <a:solidFill>
                      <a:srgbClr val="FFFFFF"/>
                    </a:solidFill>
                  </a:tcPr>
                </a:tc>
                <a:extLst>
                  <a:ext uri="{0D108BD9-81ED-4DB2-BD59-A6C34878D82A}">
                    <a16:rowId xmlns:a16="http://schemas.microsoft.com/office/drawing/2014/main" val="10002"/>
                  </a:ext>
                </a:extLst>
              </a:tr>
              <a:tr h="636322">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None/>
                        <a:defRPr/>
                      </a:pPr>
                      <a:r>
                        <a:rPr lang="nl" sz="1800"/>
                        <a:t>2</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None/>
                        <a:defRPr/>
                      </a:pPr>
                      <a:r>
                        <a:rPr lang="nl" sz="1800"/>
                        <a:t>Left</a:t>
                      </a:r>
                      <a:endParaRPr sz="1800"/>
                    </a:p>
                  </a:txBody>
                  <a:tcPr marL="91449" marR="91449" marT="45724" marB="45724">
                    <a:solidFill>
                      <a:srgbClr val="E7E7E7"/>
                    </a:solidFill>
                  </a:tcPr>
                </a:tc>
                <a:extLst>
                  <a:ext uri="{0D108BD9-81ED-4DB2-BD59-A6C34878D82A}">
                    <a16:rowId xmlns:a16="http://schemas.microsoft.com/office/drawing/2014/main" val="10003"/>
                  </a:ext>
                </a:extLst>
              </a:tr>
              <a:tr h="636322">
                <a:tc>
                  <a:txBody>
                    <a:bodyPr/>
                    <a:lstStyle/>
                    <a:p>
                      <a:pPr marL="0" lvl="0" indent="0" algn="ctr" rtl="0">
                        <a:lnSpc>
                          <a:spcPct val="114999"/>
                        </a:lnSpc>
                        <a:spcBef>
                          <a:spcPts val="0"/>
                        </a:spcBef>
                        <a:spcAft>
                          <a:spcPts val="0"/>
                        </a:spcAft>
                        <a:buNone/>
                        <a:defRPr/>
                      </a:pPr>
                      <a:r>
                        <a:rPr lang="nl" sz="1800"/>
                        <a:t>3</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None/>
                        <a:defRPr/>
                      </a:pPr>
                      <a:r>
                        <a:rPr lang="nl" sz="1800"/>
                        <a:t>2</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None/>
                        <a:defRPr/>
                      </a:pPr>
                      <a:r>
                        <a:rPr lang="nl" sz="1800"/>
                        <a:t>Left</a:t>
                      </a:r>
                      <a:endParaRPr sz="1800"/>
                    </a:p>
                  </a:txBody>
                  <a:tcPr marL="91449" marR="91449" marT="45724" marB="45724">
                    <a:solidFill>
                      <a:srgbClr val="FFFFFF"/>
                    </a:solidFill>
                  </a:tcPr>
                </a:tc>
                <a:extLst>
                  <a:ext uri="{0D108BD9-81ED-4DB2-BD59-A6C34878D82A}">
                    <a16:rowId xmlns:a16="http://schemas.microsoft.com/office/drawing/2014/main" val="10004"/>
                  </a:ext>
                </a:extLst>
              </a:tr>
              <a:tr h="636322">
                <a:tc>
                  <a:txBody>
                    <a:bodyPr/>
                    <a:lstStyle/>
                    <a:p>
                      <a:pPr marL="0" lvl="0" indent="0" algn="ctr" rtl="0">
                        <a:lnSpc>
                          <a:spcPct val="114999"/>
                        </a:lnSpc>
                        <a:spcBef>
                          <a:spcPts val="0"/>
                        </a:spcBef>
                        <a:spcAft>
                          <a:spcPts val="0"/>
                        </a:spcAft>
                        <a:buNone/>
                        <a:defRPr/>
                      </a:pPr>
                      <a:r>
                        <a:rPr lang="nl" sz="1800"/>
                        <a:t>3</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Clr>
                          <a:schemeClr val="dk1"/>
                        </a:buClr>
                        <a:buSzPts val="1100"/>
                        <a:buFont typeface="Arial"/>
                        <a:buNone/>
                        <a:defRPr/>
                      </a:pPr>
                      <a:r>
                        <a:rPr lang="nl" sz="1800">
                          <a:solidFill>
                            <a:schemeClr val="dk1"/>
                          </a:solidFill>
                        </a:rPr>
                        <a:t>Stayed</a:t>
                      </a:r>
                      <a:endParaRPr sz="1800"/>
                    </a:p>
                  </a:txBody>
                  <a:tcPr marL="91449" marR="91449" marT="45724" marB="45724">
                    <a:solidFill>
                      <a:srgbClr val="E7E7E7"/>
                    </a:solidFill>
                  </a:tcPr>
                </a:tc>
                <a:extLst>
                  <a:ext uri="{0D108BD9-81ED-4DB2-BD59-A6C34878D82A}">
                    <a16:rowId xmlns:a16="http://schemas.microsoft.com/office/drawing/2014/main" val="10005"/>
                  </a:ext>
                </a:extLst>
              </a:tr>
              <a:tr h="636322">
                <a:tc>
                  <a:txBody>
                    <a:bodyPr/>
                    <a:lstStyle/>
                    <a:p>
                      <a:pPr marL="0" lvl="0" indent="0" algn="ctr" rtl="0">
                        <a:lnSpc>
                          <a:spcPct val="114999"/>
                        </a:lnSpc>
                        <a:spcBef>
                          <a:spcPts val="0"/>
                        </a:spcBef>
                        <a:spcAft>
                          <a:spcPts val="0"/>
                        </a:spcAft>
                        <a:buNone/>
                        <a:defRPr/>
                      </a:pPr>
                      <a:r>
                        <a:rPr lang="nl" sz="1800"/>
                        <a:t>5</a:t>
                      </a:r>
                      <a:endParaRPr sz="1800"/>
                    </a:p>
                  </a:txBody>
                  <a:tcPr marL="91449" marR="91449" marT="45724" marB="45724">
                    <a:lnB w="25399" algn="ctr">
                      <a:solidFill>
                        <a:srgbClr val="000000"/>
                      </a:solidFill>
                    </a:lnB>
                    <a:solidFill>
                      <a:srgbClr val="FFFFFF"/>
                    </a:solidFill>
                  </a:tcPr>
                </a:tc>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lnB w="25399" algn="ctr">
                      <a:solidFill>
                        <a:srgbClr val="000000"/>
                      </a:solidFill>
                    </a:lnB>
                    <a:solidFill>
                      <a:srgbClr val="FFFFFF"/>
                    </a:solidFill>
                  </a:tcPr>
                </a:tc>
                <a:tc>
                  <a:txBody>
                    <a:bodyPr/>
                    <a:lstStyle/>
                    <a:p>
                      <a:pPr marL="0" lvl="0" indent="0" algn="ctr" rtl="0">
                        <a:lnSpc>
                          <a:spcPct val="114999"/>
                        </a:lnSpc>
                        <a:spcBef>
                          <a:spcPts val="0"/>
                        </a:spcBef>
                        <a:spcAft>
                          <a:spcPts val="0"/>
                        </a:spcAft>
                        <a:buClr>
                          <a:schemeClr val="dk1"/>
                        </a:buClr>
                        <a:buSzPts val="1100"/>
                        <a:buFont typeface="Arial"/>
                        <a:buNone/>
                        <a:defRPr/>
                      </a:pPr>
                      <a:r>
                        <a:rPr lang="nl" sz="1800">
                          <a:solidFill>
                            <a:schemeClr val="dk1"/>
                          </a:solidFill>
                        </a:rPr>
                        <a:t>Stayed</a:t>
                      </a:r>
                      <a:endParaRPr sz="1800"/>
                    </a:p>
                  </a:txBody>
                  <a:tcPr marL="91449" marR="91449" marT="45724" marB="45724">
                    <a:lnB w="25399" algn="ctr">
                      <a:solidFill>
                        <a:srgbClr val="000000"/>
                      </a:solidFill>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68283381" name="Google Shape;231;p32"/>
          <p:cNvSpPr txBox="1"/>
          <p:nvPr/>
        </p:nvSpPr>
        <p:spPr bwMode="auto">
          <a:xfrm>
            <a:off x="0" y="1099933"/>
            <a:ext cx="12193079" cy="57944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2600" err="1">
                <a:solidFill>
                  <a:schemeClr val="dk1"/>
                </a:solidFill>
              </a:rPr>
              <a:t>Exercise</a:t>
            </a:r>
            <a:r>
              <a:rPr lang="nl" sz="2600" dirty="0">
                <a:solidFill>
                  <a:schemeClr val="dk1"/>
                </a:solidFill>
              </a:rPr>
              <a:t>: K-</a:t>
            </a:r>
            <a:r>
              <a:rPr lang="nl" sz="2600" err="1">
                <a:solidFill>
                  <a:schemeClr val="dk1"/>
                </a:solidFill>
              </a:rPr>
              <a:t>nearest</a:t>
            </a:r>
            <a:r>
              <a:rPr lang="nl" sz="2600" dirty="0">
                <a:solidFill>
                  <a:schemeClr val="dk1"/>
                </a:solidFill>
              </a:rPr>
              <a:t> </a:t>
            </a:r>
            <a:r>
              <a:rPr lang="nl" sz="2600" err="1">
                <a:solidFill>
                  <a:schemeClr val="dk1"/>
                </a:solidFill>
              </a:rPr>
              <a:t>neighbors</a:t>
            </a:r>
            <a:endParaRPr lang="en-US" sz="2400" err="1">
              <a:solidFill>
                <a:schemeClr val="dk1"/>
              </a:solidFill>
              <a:cs typeface="Arial"/>
            </a:endParaRPr>
          </a:p>
        </p:txBody>
      </p:sp>
      <p:sp>
        <p:nvSpPr>
          <p:cNvPr id="2144238030" name="Google Shape;232;p32"/>
          <p:cNvSpPr txBox="1"/>
          <p:nvPr/>
        </p:nvSpPr>
        <p:spPr bwMode="auto">
          <a:xfrm>
            <a:off x="441999" y="1911833"/>
            <a:ext cx="11449559" cy="821731"/>
          </a:xfrm>
          <a:prstGeom prst="rect">
            <a:avLst/>
          </a:prstGeom>
          <a:noFill/>
          <a:ln>
            <a:noFill/>
          </a:ln>
        </p:spPr>
        <p:txBody>
          <a:bodyPr spcFirstLastPara="1" wrap="square" lIns="91424" tIns="91424" rIns="91424" bIns="91424" anchor="t" anchorCtr="0">
            <a:spAutoFit/>
          </a:bodyPr>
          <a:lstStyle/>
          <a:p>
            <a:pPr marL="457200" indent="-342900">
              <a:lnSpc>
                <a:spcPct val="114999"/>
              </a:lnSpc>
              <a:buSzPts val="1800"/>
              <a:buChar char="●"/>
              <a:defRPr/>
            </a:pPr>
            <a:r>
              <a:rPr lang="nl" sz="1800" dirty="0" err="1"/>
              <a:t>What</a:t>
            </a:r>
            <a:r>
              <a:rPr lang="nl" sz="1800" dirty="0"/>
              <a:t> is </a:t>
            </a:r>
            <a:r>
              <a:rPr lang="nl" sz="1800" dirty="0" err="1"/>
              <a:t>your</a:t>
            </a:r>
            <a:r>
              <a:rPr lang="nl" sz="1800" dirty="0"/>
              <a:t> </a:t>
            </a:r>
            <a:r>
              <a:rPr lang="nl" sz="1800" dirty="0" err="1"/>
              <a:t>prediction</a:t>
            </a:r>
            <a:r>
              <a:rPr lang="nl" sz="1800" dirty="0"/>
              <a:t> </a:t>
            </a:r>
            <a:r>
              <a:rPr lang="nl" sz="1800" dirty="0" err="1"/>
              <a:t>with</a:t>
            </a:r>
            <a:r>
              <a:rPr lang="nl" sz="1800" dirty="0"/>
              <a:t> k = 1, 3 </a:t>
            </a:r>
            <a:r>
              <a:rPr lang="nl" sz="1800" dirty="0" err="1"/>
              <a:t>and</a:t>
            </a:r>
            <a:r>
              <a:rPr lang="nl" sz="1800" dirty="0"/>
              <a:t> 5 </a:t>
            </a:r>
            <a:r>
              <a:rPr lang="nl" sz="1800" dirty="0" err="1"/>
              <a:t>when</a:t>
            </a:r>
            <a:r>
              <a:rPr lang="nl" sz="1800" dirty="0"/>
              <a:t> </a:t>
            </a:r>
            <a:r>
              <a:rPr lang="nl" sz="1800" dirty="0" err="1"/>
              <a:t>products</a:t>
            </a:r>
            <a:r>
              <a:rPr lang="nl" sz="1800" dirty="0"/>
              <a:t> </a:t>
            </a:r>
            <a:r>
              <a:rPr lang="nl" sz="1800" dirty="0" err="1"/>
              <a:t>sold</a:t>
            </a:r>
            <a:r>
              <a:rPr lang="nl" sz="1800" dirty="0"/>
              <a:t> = </a:t>
            </a:r>
            <a:r>
              <a:rPr lang="nl" sz="1800" dirty="0" err="1"/>
              <a:t>years</a:t>
            </a:r>
            <a:r>
              <a:rPr lang="nl" sz="1800" dirty="0"/>
              <a:t> as customer = 1? </a:t>
            </a:r>
            <a:r>
              <a:rPr lang="nl" sz="1800" b="0" i="0" u="none" strike="noStrike" cap="none" spc="0" dirty="0">
                <a:latin typeface="Arial"/>
                <a:ea typeface="Arial"/>
                <a:cs typeface="Arial"/>
              </a:rPr>
              <a:t>🙂</a:t>
            </a:r>
            <a:r>
              <a:rPr lang="nl" sz="1800" dirty="0"/>
              <a:t> or 🙁?</a:t>
            </a:r>
            <a:endParaRPr lang="en-US" sz="1800" dirty="0"/>
          </a:p>
          <a:p>
            <a:pPr marL="457200" lvl="0" indent="-342900" algn="l">
              <a:lnSpc>
                <a:spcPct val="114999"/>
              </a:lnSpc>
              <a:spcBef>
                <a:spcPts val="0"/>
              </a:spcBef>
              <a:spcAft>
                <a:spcPts val="0"/>
              </a:spcAft>
              <a:buSzPts val="1800"/>
              <a:buChar char="●"/>
              <a:defRPr/>
            </a:pPr>
            <a:r>
              <a:rPr lang="nl" sz="1800" dirty="0" err="1"/>
              <a:t>What</a:t>
            </a:r>
            <a:r>
              <a:rPr lang="nl" sz="1800" dirty="0"/>
              <a:t> is </a:t>
            </a:r>
            <a:r>
              <a:rPr lang="nl" sz="1800" dirty="0" err="1"/>
              <a:t>your</a:t>
            </a:r>
            <a:r>
              <a:rPr lang="nl" sz="1800" dirty="0"/>
              <a:t> </a:t>
            </a:r>
            <a:r>
              <a:rPr lang="nl" sz="1800" dirty="0" err="1"/>
              <a:t>prediction</a:t>
            </a:r>
            <a:r>
              <a:rPr lang="nl" sz="1800" dirty="0"/>
              <a:t> </a:t>
            </a:r>
            <a:r>
              <a:rPr lang="nl" sz="1800" dirty="0" err="1"/>
              <a:t>with</a:t>
            </a:r>
            <a:r>
              <a:rPr lang="nl" sz="1800" dirty="0"/>
              <a:t> k = 1, 3 </a:t>
            </a:r>
            <a:r>
              <a:rPr lang="nl" sz="1800" dirty="0" err="1"/>
              <a:t>and</a:t>
            </a:r>
            <a:r>
              <a:rPr lang="nl" sz="1800" dirty="0"/>
              <a:t> 5 </a:t>
            </a:r>
            <a:r>
              <a:rPr lang="nl" sz="1800" dirty="0" err="1"/>
              <a:t>when</a:t>
            </a:r>
            <a:r>
              <a:rPr lang="nl" sz="1800" dirty="0"/>
              <a:t> </a:t>
            </a:r>
            <a:r>
              <a:rPr lang="nl" sz="1800" dirty="0" err="1"/>
              <a:t>products</a:t>
            </a:r>
            <a:r>
              <a:rPr lang="nl" sz="1800" dirty="0"/>
              <a:t> </a:t>
            </a:r>
            <a:r>
              <a:rPr lang="nl" sz="1800" dirty="0" err="1"/>
              <a:t>sold</a:t>
            </a:r>
            <a:r>
              <a:rPr lang="nl" sz="1800" dirty="0"/>
              <a:t> = 5 </a:t>
            </a:r>
            <a:r>
              <a:rPr lang="nl" sz="1800" dirty="0" err="1"/>
              <a:t>and</a:t>
            </a:r>
            <a:r>
              <a:rPr lang="nl" sz="1800" dirty="0"/>
              <a:t> </a:t>
            </a:r>
            <a:r>
              <a:rPr lang="nl" sz="1800" dirty="0" err="1"/>
              <a:t>years</a:t>
            </a:r>
            <a:r>
              <a:rPr lang="nl" sz="1800" dirty="0"/>
              <a:t> customer = 3 🙂 or 🙁?</a:t>
            </a:r>
            <a:endParaRPr lang="en-US" sz="1800">
              <a:cs typeface="Arial"/>
            </a:endParaRPr>
          </a:p>
        </p:txBody>
      </p:sp>
      <p:pic>
        <p:nvPicPr>
          <p:cNvPr id="1356611474" name="Google Shape;233;p32"/>
          <p:cNvPicPr/>
          <p:nvPr/>
        </p:nvPicPr>
        <p:blipFill rotWithShape="1">
          <a:blip r:embed="rId3">
            <a:alphaModFix/>
          </a:blip>
          <a:stretch/>
        </p:blipFill>
        <p:spPr bwMode="auto">
          <a:xfrm>
            <a:off x="948533" y="4078999"/>
            <a:ext cx="10294943" cy="268456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13685177" name="Google Shape;239;p33"/>
          <p:cNvSpPr txBox="1"/>
          <p:nvPr/>
        </p:nvSpPr>
        <p:spPr bwMode="auto">
          <a:xfrm>
            <a:off x="349066" y="1916433"/>
            <a:ext cx="6465559" cy="2652089"/>
          </a:xfrm>
          <a:prstGeom prst="rect">
            <a:avLst/>
          </a:prstGeom>
          <a:noFill/>
          <a:ln>
            <a:noFill/>
          </a:ln>
        </p:spPr>
        <p:txBody>
          <a:bodyPr spcFirstLastPara="1" wrap="square" lIns="91424" tIns="91424" rIns="91424" bIns="91424" anchor="t" anchorCtr="0">
            <a:spAutoFit/>
          </a:bodyPr>
          <a:lstStyle/>
          <a:p>
            <a:pPr marL="457200" lvl="0" indent="-342900" algn="just" rtl="0">
              <a:spcBef>
                <a:spcPts val="0"/>
              </a:spcBef>
              <a:spcAft>
                <a:spcPts val="0"/>
              </a:spcAft>
              <a:buSzPts val="1800"/>
              <a:buChar char="●"/>
              <a:defRPr/>
            </a:pPr>
            <a:r>
              <a:rPr lang="nl" sz="1800" i="1"/>
              <a:t>k</a:t>
            </a:r>
            <a:r>
              <a:rPr lang="nl" sz="1800"/>
              <a:t> = 1 is a more flexible model, it gives perfect predictions on the training set, but does not generalize well to never before seen data</a:t>
            </a:r>
            <a:endParaRPr sz="1800"/>
          </a:p>
          <a:p>
            <a:pPr marL="457200" lvl="0" indent="0" algn="just" rtl="0">
              <a:spcBef>
                <a:spcPts val="0"/>
              </a:spcBef>
              <a:spcAft>
                <a:spcPts val="0"/>
              </a:spcAft>
              <a:buNone/>
              <a:defRPr/>
            </a:pPr>
            <a:endParaRPr sz="1800"/>
          </a:p>
          <a:p>
            <a:pPr marL="457200" lvl="0" indent="-342900" algn="l" rtl="0">
              <a:spcBef>
                <a:spcPts val="0"/>
              </a:spcBef>
              <a:spcAft>
                <a:spcPts val="0"/>
              </a:spcAft>
              <a:buSzPts val="1800"/>
              <a:buChar char="●"/>
              <a:defRPr/>
            </a:pPr>
            <a:r>
              <a:rPr lang="nl" sz="1800" i="1"/>
              <a:t>k</a:t>
            </a:r>
            <a:r>
              <a:rPr lang="nl" sz="1800"/>
              <a:t> = </a:t>
            </a:r>
            <a:r>
              <a:rPr lang="nl" sz="1800" i="1"/>
              <a:t>n</a:t>
            </a:r>
            <a:r>
              <a:rPr lang="nl" sz="1800"/>
              <a:t> is a more generalized model, it gives poor predictions on the training set but generalizes better to never before seen data.</a:t>
            </a:r>
            <a:br>
              <a:rPr lang="nl" sz="1800"/>
            </a:br>
            <a:endParaRPr sz="1800"/>
          </a:p>
          <a:p>
            <a:pPr marL="457200" lvl="0" indent="-342900" algn="just" rtl="0">
              <a:spcBef>
                <a:spcPts val="0"/>
              </a:spcBef>
              <a:spcAft>
                <a:spcPts val="0"/>
              </a:spcAft>
              <a:buSzPts val="1800"/>
              <a:buChar char="●"/>
              <a:defRPr/>
            </a:pPr>
            <a:r>
              <a:rPr lang="nl" sz="1800"/>
              <a:t>Optimal: somewhere in between.</a:t>
            </a:r>
            <a:endParaRPr sz="1800"/>
          </a:p>
        </p:txBody>
      </p:sp>
      <p:pic>
        <p:nvPicPr>
          <p:cNvPr id="1566518060" name="Google Shape;240;p33"/>
          <p:cNvPicPr/>
          <p:nvPr/>
        </p:nvPicPr>
        <p:blipFill rotWithShape="1">
          <a:blip r:embed="rId3">
            <a:alphaModFix/>
          </a:blip>
          <a:stretch/>
        </p:blipFill>
        <p:spPr bwMode="auto">
          <a:xfrm>
            <a:off x="6814266" y="2268666"/>
            <a:ext cx="5268134" cy="3549666"/>
          </a:xfrm>
          <a:prstGeom prst="rect">
            <a:avLst/>
          </a:prstGeom>
          <a:noFill/>
          <a:ln>
            <a:noFill/>
          </a:ln>
        </p:spPr>
      </p:pic>
      <p:sp>
        <p:nvSpPr>
          <p:cNvPr id="1625822429" name="Google Shape;241;p33"/>
          <p:cNvSpPr txBox="1"/>
          <p:nvPr/>
        </p:nvSpPr>
        <p:spPr bwMode="auto">
          <a:xfrm>
            <a:off x="0" y="1099933"/>
            <a:ext cx="12193439" cy="609930"/>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2800" err="1">
                <a:solidFill>
                  <a:schemeClr val="dk1"/>
                </a:solidFill>
              </a:rPr>
              <a:t>Validation</a:t>
            </a:r>
            <a:r>
              <a:rPr lang="nl" sz="2800" dirty="0">
                <a:solidFill>
                  <a:schemeClr val="dk1"/>
                </a:solidFill>
              </a:rPr>
              <a:t>: K-</a:t>
            </a:r>
            <a:r>
              <a:rPr lang="nl" sz="2800" err="1">
                <a:solidFill>
                  <a:schemeClr val="dk1"/>
                </a:solidFill>
              </a:rPr>
              <a:t>nearest</a:t>
            </a:r>
            <a:r>
              <a:rPr lang="nl" sz="2800" dirty="0">
                <a:solidFill>
                  <a:schemeClr val="dk1"/>
                </a:solidFill>
              </a:rPr>
              <a:t> </a:t>
            </a:r>
            <a:r>
              <a:rPr lang="nl" sz="2800" err="1">
                <a:solidFill>
                  <a:schemeClr val="dk1"/>
                </a:solidFill>
              </a:rPr>
              <a:t>neighbors</a:t>
            </a:r>
            <a:endParaRPr lang="en-US" sz="2600" err="1">
              <a:solidFill>
                <a:schemeClr val="dk1"/>
              </a:solidFil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CA23DBE-39DB-6217-31BF-DF36FDDF18E4}"/>
            </a:ext>
          </a:extLst>
        </p:cNvPr>
        <p:cNvGrpSpPr/>
        <p:nvPr/>
      </p:nvGrpSpPr>
      <p:grpSpPr bwMode="auto">
        <a:xfrm>
          <a:off x="0" y="0"/>
          <a:ext cx="0" cy="0"/>
          <a:chOff x="0" y="0"/>
          <a:chExt cx="0" cy="0"/>
        </a:xfrm>
      </p:grpSpPr>
      <p:sp>
        <p:nvSpPr>
          <p:cNvPr id="1625822429" name="Google Shape;241;p33">
            <a:extLst>
              <a:ext uri="{FF2B5EF4-FFF2-40B4-BE49-F238E27FC236}">
                <a16:creationId xmlns:a16="http://schemas.microsoft.com/office/drawing/2014/main" id="{1D066E8C-3AD6-A375-6BA2-628A3C9AA3D2}"/>
              </a:ext>
            </a:extLst>
          </p:cNvPr>
          <p:cNvSpPr txBox="1"/>
          <p:nvPr/>
        </p:nvSpPr>
        <p:spPr bwMode="auto">
          <a:xfrm>
            <a:off x="0" y="1099933"/>
            <a:ext cx="12193439" cy="615521"/>
          </a:xfrm>
          <a:prstGeom prst="rect">
            <a:avLst/>
          </a:prstGeom>
          <a:noFill/>
          <a:ln>
            <a:noFill/>
          </a:ln>
        </p:spPr>
        <p:txBody>
          <a:bodyPr spcFirstLastPara="1" wrap="square" lIns="91424" tIns="91424" rIns="91424" bIns="91424" anchor="t" anchorCtr="0">
            <a:spAutoFit/>
          </a:bodyPr>
          <a:lstStyle/>
          <a:p>
            <a:pPr algn="ctr">
              <a:defRPr/>
            </a:pPr>
            <a:r>
              <a:rPr lang="nl" sz="2800" dirty="0">
                <a:solidFill>
                  <a:schemeClr val="dk1"/>
                </a:solidFill>
                <a:ea typeface="+mn-lt"/>
                <a:cs typeface="+mn-lt"/>
              </a:rPr>
              <a:t>Evaluation:</a:t>
            </a:r>
            <a:r>
              <a:rPr lang="nl" sz="2800" dirty="0">
                <a:solidFill>
                  <a:schemeClr val="dk1"/>
                </a:solidFill>
              </a:rPr>
              <a:t> K-</a:t>
            </a:r>
            <a:r>
              <a:rPr lang="nl" sz="2800" dirty="0" err="1">
                <a:solidFill>
                  <a:schemeClr val="dk1"/>
                </a:solidFill>
              </a:rPr>
              <a:t>nearest</a:t>
            </a:r>
            <a:r>
              <a:rPr lang="nl" sz="2800" dirty="0">
                <a:solidFill>
                  <a:schemeClr val="dk1"/>
                </a:solidFill>
              </a:rPr>
              <a:t> </a:t>
            </a:r>
            <a:r>
              <a:rPr lang="nl" sz="2800" dirty="0" err="1">
                <a:solidFill>
                  <a:schemeClr val="dk1"/>
                </a:solidFill>
              </a:rPr>
              <a:t>neighbors</a:t>
            </a:r>
            <a:endParaRPr lang="en-US" sz="2600" dirty="0">
              <a:solidFill>
                <a:schemeClr val="dk1"/>
              </a:solidFill>
              <a:cs typeface="Arial"/>
            </a:endParaRPr>
          </a:p>
        </p:txBody>
      </p:sp>
      <p:sp>
        <p:nvSpPr>
          <p:cNvPr id="3" name="TextBox 2">
            <a:extLst>
              <a:ext uri="{FF2B5EF4-FFF2-40B4-BE49-F238E27FC236}">
                <a16:creationId xmlns:a16="http://schemas.microsoft.com/office/drawing/2014/main" id="{BD0CD754-9574-D1A3-A165-046F8B937379}"/>
              </a:ext>
            </a:extLst>
          </p:cNvPr>
          <p:cNvSpPr txBox="1"/>
          <p:nvPr/>
        </p:nvSpPr>
        <p:spPr>
          <a:xfrm>
            <a:off x="716165" y="2535226"/>
            <a:ext cx="609600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i="0" u="none" strike="noStrike">
                <a:solidFill>
                  <a:srgbClr val="000000"/>
                </a:solidFill>
                <a:latin typeface="Arial"/>
                <a:ea typeface="Arial"/>
                <a:cs typeface="Arial"/>
              </a:rPr>
              <a:t>Accuracy:</a:t>
            </a:r>
          </a:p>
          <a:p>
            <a:r>
              <a:rPr lang="en-US" sz="1800" b="0" i="0" u="none" strike="noStrike">
                <a:solidFill>
                  <a:srgbClr val="000000"/>
                </a:solidFill>
                <a:latin typeface="Arial"/>
                <a:ea typeface="Arial"/>
                <a:cs typeface="Arial"/>
              </a:rPr>
              <a:t>Proportion of correctly classified cases</a:t>
            </a:r>
          </a:p>
          <a:p>
            <a:br>
              <a:rPr lang="en-US"/>
            </a:br>
            <a:r>
              <a:rPr lang="en-US" sz="1800" b="0" i="0" u="none" strike="noStrike">
                <a:solidFill>
                  <a:srgbClr val="000000"/>
                </a:solidFill>
                <a:latin typeface="Arial"/>
                <a:ea typeface="Arial"/>
                <a:cs typeface="Arial"/>
              </a:rPr>
              <a:t>= (TN + TP) / (TN + FP + FN + TP)</a:t>
            </a:r>
          </a:p>
          <a:p>
            <a:r>
              <a:rPr lang="en-US" sz="1800" b="0" i="0" u="none" strike="noStrike">
                <a:solidFill>
                  <a:srgbClr val="000000"/>
                </a:solidFill>
                <a:latin typeface="Arial"/>
                <a:ea typeface="Arial"/>
                <a:cs typeface="Arial"/>
              </a:rPr>
              <a:t>= (942 + 183) / (942 + 102 + 179 + 183)</a:t>
            </a:r>
          </a:p>
          <a:p>
            <a:r>
              <a:rPr lang="en-US" sz="1800" b="0" i="0" u="none" strike="noStrike">
                <a:solidFill>
                  <a:srgbClr val="000000"/>
                </a:solidFill>
                <a:latin typeface="Arial"/>
                <a:ea typeface="Arial"/>
                <a:cs typeface="Arial"/>
              </a:rPr>
              <a:t>= 0.801</a:t>
            </a:r>
          </a:p>
          <a:p>
            <a:pPr algn="ctr"/>
            <a:endParaRPr lang="en-US"/>
          </a:p>
        </p:txBody>
      </p:sp>
      <p:pic>
        <p:nvPicPr>
          <p:cNvPr id="4" name="Picture 3" descr="A close-up of a survey&#10;&#10;AI-generated content may be incorrect.">
            <a:extLst>
              <a:ext uri="{FF2B5EF4-FFF2-40B4-BE49-F238E27FC236}">
                <a16:creationId xmlns:a16="http://schemas.microsoft.com/office/drawing/2014/main" id="{16B0FBAC-EE73-D8B5-5A5E-FE9200F2249A}"/>
              </a:ext>
            </a:extLst>
          </p:cNvPr>
          <p:cNvPicPr>
            <a:picLocks noChangeAspect="1"/>
          </p:cNvPicPr>
          <p:nvPr/>
        </p:nvPicPr>
        <p:blipFill>
          <a:blip r:embed="rId3"/>
          <a:stretch>
            <a:fillRect/>
          </a:stretch>
        </p:blipFill>
        <p:spPr>
          <a:xfrm>
            <a:off x="7184536" y="2534831"/>
            <a:ext cx="3781425" cy="1971675"/>
          </a:xfrm>
          <a:prstGeom prst="rect">
            <a:avLst/>
          </a:prstGeom>
        </p:spPr>
      </p:pic>
    </p:spTree>
    <p:extLst>
      <p:ext uri="{BB962C8B-B14F-4D97-AF65-F5344CB8AC3E}">
        <p14:creationId xmlns:p14="http://schemas.microsoft.com/office/powerpoint/2010/main" val="367098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FD265BD-60CE-AFCB-7E30-660B67DB16D6}"/>
            </a:ext>
          </a:extLst>
        </p:cNvPr>
        <p:cNvGrpSpPr/>
        <p:nvPr/>
      </p:nvGrpSpPr>
      <p:grpSpPr bwMode="auto">
        <a:xfrm>
          <a:off x="0" y="0"/>
          <a:ext cx="0" cy="0"/>
          <a:chOff x="0" y="0"/>
          <a:chExt cx="0" cy="0"/>
        </a:xfrm>
      </p:grpSpPr>
      <p:sp>
        <p:nvSpPr>
          <p:cNvPr id="1625822429" name="Google Shape;241;p33">
            <a:extLst>
              <a:ext uri="{FF2B5EF4-FFF2-40B4-BE49-F238E27FC236}">
                <a16:creationId xmlns:a16="http://schemas.microsoft.com/office/drawing/2014/main" id="{9609E431-F8A1-2B59-E79A-94F9039A168C}"/>
              </a:ext>
            </a:extLst>
          </p:cNvPr>
          <p:cNvSpPr txBox="1"/>
          <p:nvPr/>
        </p:nvSpPr>
        <p:spPr bwMode="auto">
          <a:xfrm>
            <a:off x="0" y="1099933"/>
            <a:ext cx="12193439" cy="615521"/>
          </a:xfrm>
          <a:prstGeom prst="rect">
            <a:avLst/>
          </a:prstGeom>
          <a:noFill/>
          <a:ln>
            <a:noFill/>
          </a:ln>
        </p:spPr>
        <p:txBody>
          <a:bodyPr spcFirstLastPara="1" wrap="square" lIns="91424" tIns="91424" rIns="91424" bIns="91424" anchor="t" anchorCtr="0">
            <a:spAutoFit/>
          </a:bodyPr>
          <a:lstStyle/>
          <a:p>
            <a:pPr algn="ctr">
              <a:defRPr/>
            </a:pPr>
            <a:r>
              <a:rPr lang="nl" sz="2800" dirty="0">
                <a:solidFill>
                  <a:schemeClr val="dk1"/>
                </a:solidFill>
                <a:ea typeface="+mn-lt"/>
                <a:cs typeface="+mn-lt"/>
              </a:rPr>
              <a:t>Evaluation:</a:t>
            </a:r>
            <a:r>
              <a:rPr lang="nl" sz="2800" dirty="0">
                <a:solidFill>
                  <a:schemeClr val="dk1"/>
                </a:solidFill>
              </a:rPr>
              <a:t> K-</a:t>
            </a:r>
            <a:r>
              <a:rPr lang="nl" sz="2800" dirty="0" err="1">
                <a:solidFill>
                  <a:schemeClr val="dk1"/>
                </a:solidFill>
              </a:rPr>
              <a:t>nearest</a:t>
            </a:r>
            <a:r>
              <a:rPr lang="nl" sz="2800" dirty="0">
                <a:solidFill>
                  <a:schemeClr val="dk1"/>
                </a:solidFill>
              </a:rPr>
              <a:t> </a:t>
            </a:r>
            <a:r>
              <a:rPr lang="nl" sz="2800" dirty="0" err="1">
                <a:solidFill>
                  <a:schemeClr val="dk1"/>
                </a:solidFill>
              </a:rPr>
              <a:t>neighbors</a:t>
            </a:r>
            <a:endParaRPr lang="en-US" sz="2600" dirty="0">
              <a:solidFill>
                <a:schemeClr val="dk1"/>
              </a:solidFill>
              <a:cs typeface="Arial"/>
            </a:endParaRPr>
          </a:p>
        </p:txBody>
      </p:sp>
      <p:sp>
        <p:nvSpPr>
          <p:cNvPr id="3" name="TextBox 2">
            <a:extLst>
              <a:ext uri="{FF2B5EF4-FFF2-40B4-BE49-F238E27FC236}">
                <a16:creationId xmlns:a16="http://schemas.microsoft.com/office/drawing/2014/main" id="{1BA9C2F1-C797-3AD0-2AF5-9D3685C6F151}"/>
              </a:ext>
            </a:extLst>
          </p:cNvPr>
          <p:cNvSpPr txBox="1"/>
          <p:nvPr/>
        </p:nvSpPr>
        <p:spPr>
          <a:xfrm>
            <a:off x="716165" y="2535226"/>
            <a:ext cx="6096000" cy="17697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a:solidFill>
                  <a:srgbClr val="000000"/>
                </a:solidFill>
                <a:latin typeface="Arial"/>
                <a:ea typeface="Arial"/>
                <a:cs typeface="Arial"/>
              </a:rPr>
              <a:t>Precision</a:t>
            </a:r>
            <a:r>
              <a:rPr lang="en-US" sz="1800" b="1" i="0" u="none" strike="noStrike" dirty="0">
                <a:solidFill>
                  <a:srgbClr val="000000"/>
                </a:solidFill>
                <a:latin typeface="Arial"/>
                <a:ea typeface="Arial"/>
                <a:cs typeface="Arial"/>
              </a:rPr>
              <a:t>:</a:t>
            </a:r>
            <a:endParaRPr lang="en-US" dirty="0"/>
          </a:p>
          <a:p>
            <a:r>
              <a:rPr lang="en-US" sz="1800" b="0" i="0" u="none" strike="noStrike" dirty="0">
                <a:solidFill>
                  <a:srgbClr val="000000"/>
                </a:solidFill>
                <a:latin typeface="Arial"/>
                <a:ea typeface="Arial"/>
                <a:cs typeface="Arial"/>
              </a:rPr>
              <a:t>Proportion of correctly classified </a:t>
            </a:r>
            <a:r>
              <a:rPr lang="en-US" sz="1800" dirty="0">
                <a:solidFill>
                  <a:srgbClr val="000000"/>
                </a:solidFill>
                <a:latin typeface="Arial"/>
                <a:ea typeface="Arial"/>
                <a:cs typeface="Arial"/>
              </a:rPr>
              <a:t>positive predictions</a:t>
            </a:r>
            <a:endParaRPr lang="en-US" dirty="0"/>
          </a:p>
          <a:p>
            <a:endParaRPr lang="en-US"/>
          </a:p>
          <a:p>
            <a:r>
              <a:rPr lang="en-US" sz="1800" b="0" i="0" u="none" strike="noStrike" dirty="0">
                <a:solidFill>
                  <a:srgbClr val="000000"/>
                </a:solidFill>
                <a:latin typeface="Arial"/>
                <a:ea typeface="Arial"/>
                <a:cs typeface="Arial"/>
              </a:rPr>
              <a:t>= TP / (</a:t>
            </a:r>
            <a:r>
              <a:rPr lang="en-US" sz="1800" dirty="0">
                <a:solidFill>
                  <a:srgbClr val="000000"/>
                </a:solidFill>
                <a:latin typeface="Arial"/>
                <a:ea typeface="Arial"/>
                <a:cs typeface="Arial"/>
              </a:rPr>
              <a:t>TP </a:t>
            </a:r>
            <a:r>
              <a:rPr lang="en-US" sz="1800" b="0" i="0" u="none" strike="noStrike" dirty="0">
                <a:solidFill>
                  <a:srgbClr val="000000"/>
                </a:solidFill>
                <a:latin typeface="Arial"/>
                <a:ea typeface="Arial"/>
                <a:cs typeface="Arial"/>
              </a:rPr>
              <a:t>+ FP)</a:t>
            </a:r>
            <a:endParaRPr lang="en-US" dirty="0"/>
          </a:p>
          <a:p>
            <a:r>
              <a:rPr lang="en-US" sz="1800" b="0" i="0" u="none" strike="noStrike" dirty="0">
                <a:solidFill>
                  <a:srgbClr val="000000"/>
                </a:solidFill>
                <a:latin typeface="Arial"/>
                <a:ea typeface="Arial"/>
                <a:cs typeface="Arial"/>
              </a:rPr>
              <a:t>= 183 / (</a:t>
            </a:r>
            <a:r>
              <a:rPr lang="en-US" sz="1800" dirty="0">
                <a:solidFill>
                  <a:srgbClr val="000000"/>
                </a:solidFill>
                <a:latin typeface="Arial"/>
                <a:ea typeface="Arial"/>
                <a:cs typeface="Arial"/>
              </a:rPr>
              <a:t>183 </a:t>
            </a:r>
            <a:r>
              <a:rPr lang="en-US" sz="1800" b="0" i="0" u="none" strike="noStrike" dirty="0">
                <a:solidFill>
                  <a:srgbClr val="000000"/>
                </a:solidFill>
                <a:latin typeface="Arial"/>
                <a:ea typeface="Arial"/>
                <a:cs typeface="Arial"/>
              </a:rPr>
              <a:t>+ 102)</a:t>
            </a:r>
            <a:endParaRPr lang="en-US" dirty="0"/>
          </a:p>
          <a:p>
            <a:r>
              <a:rPr lang="en-US" sz="1800" b="0" i="0" u="none" strike="noStrike" dirty="0">
                <a:solidFill>
                  <a:srgbClr val="000000"/>
                </a:solidFill>
                <a:latin typeface="Arial"/>
                <a:ea typeface="Arial"/>
                <a:cs typeface="Arial"/>
              </a:rPr>
              <a:t>= </a:t>
            </a:r>
            <a:r>
              <a:rPr lang="en-US" sz="1800" dirty="0">
                <a:solidFill>
                  <a:srgbClr val="000000"/>
                </a:solidFill>
                <a:latin typeface="Arial"/>
                <a:ea typeface="Arial"/>
                <a:cs typeface="Arial"/>
              </a:rPr>
              <a:t>0.642</a:t>
            </a:r>
            <a:endParaRPr lang="en-US" dirty="0"/>
          </a:p>
        </p:txBody>
      </p:sp>
      <p:pic>
        <p:nvPicPr>
          <p:cNvPr id="4" name="Picture 3" descr="A close-up of a survey&#10;&#10;AI-generated content may be incorrect.">
            <a:extLst>
              <a:ext uri="{FF2B5EF4-FFF2-40B4-BE49-F238E27FC236}">
                <a16:creationId xmlns:a16="http://schemas.microsoft.com/office/drawing/2014/main" id="{AC712E1D-9CC3-A3AC-FB55-F3967CB2EE7A}"/>
              </a:ext>
            </a:extLst>
          </p:cNvPr>
          <p:cNvPicPr>
            <a:picLocks noChangeAspect="1"/>
          </p:cNvPicPr>
          <p:nvPr/>
        </p:nvPicPr>
        <p:blipFill>
          <a:blip r:embed="rId3"/>
          <a:stretch>
            <a:fillRect/>
          </a:stretch>
        </p:blipFill>
        <p:spPr>
          <a:xfrm>
            <a:off x="7184536" y="2534831"/>
            <a:ext cx="3781425" cy="1971675"/>
          </a:xfrm>
          <a:prstGeom prst="rect">
            <a:avLst/>
          </a:prstGeom>
        </p:spPr>
      </p:pic>
    </p:spTree>
    <p:extLst>
      <p:ext uri="{BB962C8B-B14F-4D97-AF65-F5344CB8AC3E}">
        <p14:creationId xmlns:p14="http://schemas.microsoft.com/office/powerpoint/2010/main" val="2647245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C72AFCE-EE7C-C801-8355-6438C32B291F}"/>
            </a:ext>
          </a:extLst>
        </p:cNvPr>
        <p:cNvGrpSpPr/>
        <p:nvPr/>
      </p:nvGrpSpPr>
      <p:grpSpPr bwMode="auto">
        <a:xfrm>
          <a:off x="0" y="0"/>
          <a:ext cx="0" cy="0"/>
          <a:chOff x="0" y="0"/>
          <a:chExt cx="0" cy="0"/>
        </a:xfrm>
      </p:grpSpPr>
      <p:sp>
        <p:nvSpPr>
          <p:cNvPr id="1625822429" name="Google Shape;241;p33">
            <a:extLst>
              <a:ext uri="{FF2B5EF4-FFF2-40B4-BE49-F238E27FC236}">
                <a16:creationId xmlns:a16="http://schemas.microsoft.com/office/drawing/2014/main" id="{43FF63FE-1692-3630-6B8B-EAA5ADF90F11}"/>
              </a:ext>
            </a:extLst>
          </p:cNvPr>
          <p:cNvSpPr txBox="1"/>
          <p:nvPr/>
        </p:nvSpPr>
        <p:spPr bwMode="auto">
          <a:xfrm>
            <a:off x="0" y="1099933"/>
            <a:ext cx="12193439" cy="615521"/>
          </a:xfrm>
          <a:prstGeom prst="rect">
            <a:avLst/>
          </a:prstGeom>
          <a:noFill/>
          <a:ln>
            <a:noFill/>
          </a:ln>
        </p:spPr>
        <p:txBody>
          <a:bodyPr spcFirstLastPara="1" wrap="square" lIns="91424" tIns="91424" rIns="91424" bIns="91424" anchor="t" anchorCtr="0">
            <a:spAutoFit/>
          </a:bodyPr>
          <a:lstStyle/>
          <a:p>
            <a:pPr algn="ctr">
              <a:defRPr/>
            </a:pPr>
            <a:r>
              <a:rPr lang="nl" sz="2800" dirty="0">
                <a:solidFill>
                  <a:schemeClr val="dk1"/>
                </a:solidFill>
                <a:ea typeface="+mn-lt"/>
                <a:cs typeface="+mn-lt"/>
              </a:rPr>
              <a:t>Evaluation:</a:t>
            </a:r>
            <a:r>
              <a:rPr lang="nl" sz="2800" dirty="0">
                <a:solidFill>
                  <a:schemeClr val="dk1"/>
                </a:solidFill>
              </a:rPr>
              <a:t> K-</a:t>
            </a:r>
            <a:r>
              <a:rPr lang="nl" sz="2800" dirty="0" err="1">
                <a:solidFill>
                  <a:schemeClr val="dk1"/>
                </a:solidFill>
              </a:rPr>
              <a:t>nearest</a:t>
            </a:r>
            <a:r>
              <a:rPr lang="nl" sz="2800" dirty="0">
                <a:solidFill>
                  <a:schemeClr val="dk1"/>
                </a:solidFill>
              </a:rPr>
              <a:t> </a:t>
            </a:r>
            <a:r>
              <a:rPr lang="nl" sz="2800" dirty="0" err="1">
                <a:solidFill>
                  <a:schemeClr val="dk1"/>
                </a:solidFill>
              </a:rPr>
              <a:t>neighbors</a:t>
            </a:r>
            <a:endParaRPr lang="en-US" sz="2600" dirty="0">
              <a:solidFill>
                <a:schemeClr val="dk1"/>
              </a:solidFill>
              <a:cs typeface="Arial"/>
            </a:endParaRPr>
          </a:p>
        </p:txBody>
      </p:sp>
      <p:sp>
        <p:nvSpPr>
          <p:cNvPr id="3" name="TextBox 2">
            <a:extLst>
              <a:ext uri="{FF2B5EF4-FFF2-40B4-BE49-F238E27FC236}">
                <a16:creationId xmlns:a16="http://schemas.microsoft.com/office/drawing/2014/main" id="{AD950834-0278-58BD-1DA0-7A21D4CCB9C5}"/>
              </a:ext>
            </a:extLst>
          </p:cNvPr>
          <p:cNvSpPr txBox="1"/>
          <p:nvPr/>
        </p:nvSpPr>
        <p:spPr>
          <a:xfrm>
            <a:off x="716165" y="2535226"/>
            <a:ext cx="6096000" cy="17697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a:solidFill>
                  <a:srgbClr val="000000"/>
                </a:solidFill>
                <a:latin typeface="Arial"/>
                <a:cs typeface="Arial"/>
              </a:rPr>
              <a:t>True positive rate (recall):</a:t>
            </a:r>
            <a:endParaRPr lang="en-US" dirty="0"/>
          </a:p>
          <a:p>
            <a:r>
              <a:rPr lang="en-US" sz="1800" b="0" i="0" u="none" strike="noStrike" dirty="0">
                <a:solidFill>
                  <a:srgbClr val="000000"/>
                </a:solidFill>
                <a:latin typeface="Arial"/>
                <a:ea typeface="Arial"/>
                <a:cs typeface="Arial"/>
              </a:rPr>
              <a:t>Proportion of correctly classified </a:t>
            </a:r>
            <a:r>
              <a:rPr lang="en-US" sz="1800" dirty="0">
                <a:solidFill>
                  <a:srgbClr val="000000"/>
                </a:solidFill>
                <a:latin typeface="Arial"/>
                <a:ea typeface="Arial"/>
                <a:cs typeface="Arial"/>
              </a:rPr>
              <a:t>positive observations</a:t>
            </a:r>
            <a:endParaRPr lang="en-US" dirty="0"/>
          </a:p>
          <a:p>
            <a:endParaRPr lang="en-US"/>
          </a:p>
          <a:p>
            <a:r>
              <a:rPr lang="en-US" sz="1800" b="0" i="0" u="none" strike="noStrike" dirty="0">
                <a:solidFill>
                  <a:srgbClr val="000000"/>
                </a:solidFill>
                <a:latin typeface="Arial"/>
                <a:ea typeface="Arial"/>
                <a:cs typeface="Arial"/>
              </a:rPr>
              <a:t>= TP / (</a:t>
            </a:r>
            <a:r>
              <a:rPr lang="en-US" sz="1800" dirty="0">
                <a:solidFill>
                  <a:srgbClr val="000000"/>
                </a:solidFill>
                <a:latin typeface="Arial"/>
                <a:ea typeface="Arial"/>
                <a:cs typeface="Arial"/>
              </a:rPr>
              <a:t>TP </a:t>
            </a:r>
            <a:r>
              <a:rPr lang="en-US" sz="1800" b="0" i="0" u="none" strike="noStrike" dirty="0">
                <a:solidFill>
                  <a:srgbClr val="000000"/>
                </a:solidFill>
                <a:latin typeface="Arial"/>
                <a:ea typeface="Arial"/>
                <a:cs typeface="Arial"/>
              </a:rPr>
              <a:t>+ </a:t>
            </a:r>
            <a:r>
              <a:rPr lang="en-US" sz="1800" dirty="0">
                <a:solidFill>
                  <a:srgbClr val="000000"/>
                </a:solidFill>
                <a:latin typeface="Arial"/>
                <a:ea typeface="Arial"/>
                <a:cs typeface="Arial"/>
              </a:rPr>
              <a:t>FN</a:t>
            </a:r>
            <a:r>
              <a:rPr lang="en-US" sz="1800" b="0" i="0" u="none" strike="noStrike" dirty="0">
                <a:solidFill>
                  <a:srgbClr val="000000"/>
                </a:solidFill>
                <a:latin typeface="Arial"/>
                <a:ea typeface="Arial"/>
                <a:cs typeface="Arial"/>
              </a:rPr>
              <a:t>)</a:t>
            </a:r>
            <a:endParaRPr lang="en-US" dirty="0"/>
          </a:p>
          <a:p>
            <a:r>
              <a:rPr lang="en-US" sz="1800" b="0" i="0" u="none" strike="noStrike" dirty="0">
                <a:solidFill>
                  <a:srgbClr val="000000"/>
                </a:solidFill>
                <a:latin typeface="Arial"/>
                <a:ea typeface="Arial"/>
                <a:cs typeface="Arial"/>
              </a:rPr>
              <a:t>= 183 / (</a:t>
            </a:r>
            <a:r>
              <a:rPr lang="en-US" sz="1800" dirty="0">
                <a:solidFill>
                  <a:srgbClr val="000000"/>
                </a:solidFill>
                <a:latin typeface="Arial"/>
                <a:ea typeface="Arial"/>
                <a:cs typeface="Arial"/>
              </a:rPr>
              <a:t>183 </a:t>
            </a:r>
            <a:r>
              <a:rPr lang="en-US" sz="1800" b="0" i="0" u="none" strike="noStrike" dirty="0">
                <a:solidFill>
                  <a:srgbClr val="000000"/>
                </a:solidFill>
                <a:latin typeface="Arial"/>
                <a:ea typeface="Arial"/>
                <a:cs typeface="Arial"/>
              </a:rPr>
              <a:t>+ </a:t>
            </a:r>
            <a:r>
              <a:rPr lang="en-US" sz="1800" dirty="0">
                <a:solidFill>
                  <a:srgbClr val="000000"/>
                </a:solidFill>
                <a:latin typeface="Arial"/>
                <a:ea typeface="Arial"/>
                <a:cs typeface="Arial"/>
              </a:rPr>
              <a:t>179</a:t>
            </a:r>
            <a:r>
              <a:rPr lang="en-US" sz="1800" b="0" i="0" u="none" strike="noStrike" dirty="0">
                <a:solidFill>
                  <a:srgbClr val="000000"/>
                </a:solidFill>
                <a:latin typeface="Arial"/>
                <a:ea typeface="Arial"/>
                <a:cs typeface="Arial"/>
              </a:rPr>
              <a:t>)</a:t>
            </a:r>
            <a:endParaRPr lang="en-US" dirty="0"/>
          </a:p>
          <a:p>
            <a:r>
              <a:rPr lang="en-US" sz="1800" b="0" i="0" u="none" strike="noStrike" dirty="0">
                <a:solidFill>
                  <a:srgbClr val="000000"/>
                </a:solidFill>
                <a:latin typeface="Arial"/>
                <a:ea typeface="Arial"/>
                <a:cs typeface="Arial"/>
              </a:rPr>
              <a:t>= </a:t>
            </a:r>
            <a:r>
              <a:rPr lang="en-US" sz="1800" dirty="0">
                <a:solidFill>
                  <a:srgbClr val="000000"/>
                </a:solidFill>
                <a:latin typeface="Arial"/>
                <a:ea typeface="Arial"/>
                <a:cs typeface="Arial"/>
              </a:rPr>
              <a:t>0.505</a:t>
            </a:r>
            <a:endParaRPr lang="en-US" dirty="0"/>
          </a:p>
        </p:txBody>
      </p:sp>
      <p:pic>
        <p:nvPicPr>
          <p:cNvPr id="4" name="Picture 3" descr="A close-up of a survey&#10;&#10;AI-generated content may be incorrect.">
            <a:extLst>
              <a:ext uri="{FF2B5EF4-FFF2-40B4-BE49-F238E27FC236}">
                <a16:creationId xmlns:a16="http://schemas.microsoft.com/office/drawing/2014/main" id="{90CD85AF-AC56-84C6-630C-750D563AE12B}"/>
              </a:ext>
            </a:extLst>
          </p:cNvPr>
          <p:cNvPicPr>
            <a:picLocks noChangeAspect="1"/>
          </p:cNvPicPr>
          <p:nvPr/>
        </p:nvPicPr>
        <p:blipFill>
          <a:blip r:embed="rId3"/>
          <a:stretch>
            <a:fillRect/>
          </a:stretch>
        </p:blipFill>
        <p:spPr>
          <a:xfrm>
            <a:off x="7184536" y="2534831"/>
            <a:ext cx="3781425" cy="1971675"/>
          </a:xfrm>
          <a:prstGeom prst="rect">
            <a:avLst/>
          </a:prstGeom>
        </p:spPr>
      </p:pic>
    </p:spTree>
    <p:extLst>
      <p:ext uri="{BB962C8B-B14F-4D97-AF65-F5344CB8AC3E}">
        <p14:creationId xmlns:p14="http://schemas.microsoft.com/office/powerpoint/2010/main" val="2902346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0DF712E-CD93-582A-A39B-7933C583DE68}"/>
            </a:ext>
          </a:extLst>
        </p:cNvPr>
        <p:cNvGrpSpPr/>
        <p:nvPr/>
      </p:nvGrpSpPr>
      <p:grpSpPr bwMode="auto">
        <a:xfrm>
          <a:off x="0" y="0"/>
          <a:ext cx="0" cy="0"/>
          <a:chOff x="0" y="0"/>
          <a:chExt cx="0" cy="0"/>
        </a:xfrm>
      </p:grpSpPr>
      <p:sp>
        <p:nvSpPr>
          <p:cNvPr id="1625822429" name="Google Shape;241;p33">
            <a:extLst>
              <a:ext uri="{FF2B5EF4-FFF2-40B4-BE49-F238E27FC236}">
                <a16:creationId xmlns:a16="http://schemas.microsoft.com/office/drawing/2014/main" id="{8F3D45AE-B706-8BF4-6F39-440C9564331A}"/>
              </a:ext>
            </a:extLst>
          </p:cNvPr>
          <p:cNvSpPr txBox="1"/>
          <p:nvPr/>
        </p:nvSpPr>
        <p:spPr bwMode="auto">
          <a:xfrm>
            <a:off x="0" y="2108295"/>
            <a:ext cx="5794533" cy="861742"/>
          </a:xfrm>
          <a:prstGeom prst="rect">
            <a:avLst/>
          </a:prstGeom>
          <a:noFill/>
          <a:ln>
            <a:noFill/>
          </a:ln>
        </p:spPr>
        <p:txBody>
          <a:bodyPr spcFirstLastPara="1" wrap="square" lIns="91424" tIns="91424" rIns="91424" bIns="91424" anchor="t" anchorCtr="0">
            <a:spAutoFit/>
          </a:bodyPr>
          <a:lstStyle/>
          <a:p>
            <a:pPr algn="ctr">
              <a:defRPr/>
            </a:pPr>
            <a:r>
              <a:rPr lang="nl" sz="4400" err="1">
                <a:solidFill>
                  <a:schemeClr val="dk1"/>
                </a:solidFill>
              </a:rPr>
              <a:t>And</a:t>
            </a:r>
            <a:r>
              <a:rPr lang="nl" sz="4400" dirty="0">
                <a:solidFill>
                  <a:schemeClr val="dk1"/>
                </a:solidFill>
              </a:rPr>
              <a:t> </a:t>
            </a:r>
            <a:r>
              <a:rPr lang="nl" sz="4400" err="1">
                <a:solidFill>
                  <a:schemeClr val="dk1"/>
                </a:solidFill>
              </a:rPr>
              <a:t>many</a:t>
            </a:r>
            <a:r>
              <a:rPr lang="nl" sz="4400" dirty="0">
                <a:solidFill>
                  <a:schemeClr val="dk1"/>
                </a:solidFill>
              </a:rPr>
              <a:t> more...</a:t>
            </a:r>
            <a:endParaRPr lang="en-US" sz="4400">
              <a:solidFill>
                <a:schemeClr val="dk1"/>
              </a:solidFill>
              <a:cs typeface="Arial"/>
            </a:endParaRPr>
          </a:p>
        </p:txBody>
      </p:sp>
      <p:pic>
        <p:nvPicPr>
          <p:cNvPr id="2" name="Picture 1" descr="A chart of positive and negative equations&#10;&#10;AI-generated content may be incorrect.">
            <a:extLst>
              <a:ext uri="{FF2B5EF4-FFF2-40B4-BE49-F238E27FC236}">
                <a16:creationId xmlns:a16="http://schemas.microsoft.com/office/drawing/2014/main" id="{5809499F-1FE4-071F-1ED9-959C8661F8C1}"/>
              </a:ext>
            </a:extLst>
          </p:cNvPr>
          <p:cNvPicPr>
            <a:picLocks noChangeAspect="1"/>
          </p:cNvPicPr>
          <p:nvPr/>
        </p:nvPicPr>
        <p:blipFill>
          <a:blip r:embed="rId3"/>
          <a:stretch>
            <a:fillRect/>
          </a:stretch>
        </p:blipFill>
        <p:spPr>
          <a:xfrm>
            <a:off x="5366738" y="733852"/>
            <a:ext cx="6825652" cy="5982161"/>
          </a:xfrm>
          <a:prstGeom prst="rect">
            <a:avLst/>
          </a:prstGeom>
        </p:spPr>
      </p:pic>
    </p:spTree>
    <p:extLst>
      <p:ext uri="{BB962C8B-B14F-4D97-AF65-F5344CB8AC3E}">
        <p14:creationId xmlns:p14="http://schemas.microsoft.com/office/powerpoint/2010/main" val="615108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AEDE5-A0C1-5AC7-2C28-11C7CC905BAB}"/>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936B051-F2FB-4248-B010-6E6D88DD0547}"/>
              </a:ext>
            </a:extLst>
          </p:cNvPr>
          <p:cNvGrpSpPr/>
          <p:nvPr/>
        </p:nvGrpSpPr>
        <p:grpSpPr>
          <a:xfrm>
            <a:off x="4630531" y="958302"/>
            <a:ext cx="2930938" cy="936104"/>
            <a:chOff x="3335486" y="2677568"/>
            <a:chExt cx="2930938" cy="936104"/>
          </a:xfrm>
        </p:grpSpPr>
        <p:pic>
          <p:nvPicPr>
            <p:cNvPr id="13" name="Picture 12">
              <a:extLst>
                <a:ext uri="{FF2B5EF4-FFF2-40B4-BE49-F238E27FC236}">
                  <a16:creationId xmlns:a16="http://schemas.microsoft.com/office/drawing/2014/main" id="{6B1F0C90-BB46-5E48-BF03-507C320E19F9}"/>
                </a:ext>
              </a:extLst>
            </p:cNvPr>
            <p:cNvPicPr>
              <a:picLocks noChangeAspect="1"/>
            </p:cNvPicPr>
            <p:nvPr/>
          </p:nvPicPr>
          <p:blipFill>
            <a:blip r:embed="rId2"/>
            <a:stretch>
              <a:fillRect/>
            </a:stretch>
          </p:blipFill>
          <p:spPr>
            <a:xfrm>
              <a:off x="3335486" y="2805650"/>
              <a:ext cx="588442" cy="594636"/>
            </a:xfrm>
            <a:prstGeom prst="rect">
              <a:avLst/>
            </a:prstGeom>
          </p:spPr>
        </p:pic>
        <p:sp>
          <p:nvSpPr>
            <p:cNvPr id="14" name="Text Box 1">
              <a:extLst>
                <a:ext uri="{FF2B5EF4-FFF2-40B4-BE49-F238E27FC236}">
                  <a16:creationId xmlns:a16="http://schemas.microsoft.com/office/drawing/2014/main" id="{2E228647-8439-9272-4303-C3FB0A1492B7}"/>
                </a:ext>
              </a:extLst>
            </p:cNvPr>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a:extLst>
                <a:ext uri="{FF2B5EF4-FFF2-40B4-BE49-F238E27FC236}">
                  <a16:creationId xmlns:a16="http://schemas.microsoft.com/office/drawing/2014/main" id="{9976A644-61E8-F353-C5F4-14D23B1BE364}"/>
                </a:ext>
              </a:extLst>
            </p:cNvPr>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F14D380-A725-BE1A-46B7-0B6621D932F4}"/>
              </a:ext>
            </a:extLst>
          </p:cNvPr>
          <p:cNvSpPr txBox="1">
            <a:spLocks/>
          </p:cNvSpPr>
          <p:nvPr/>
        </p:nvSpPr>
        <p:spPr bwMode="auto">
          <a:xfrm>
            <a:off x="609600" y="4089400"/>
            <a:ext cx="109728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defRPr/>
            </a:pPr>
            <a:r>
              <a:rPr lang="en-GB" dirty="0">
                <a:latin typeface="Arial"/>
                <a:ea typeface="Arial"/>
                <a:cs typeface="Arial"/>
                <a:hlinkClick r:id="rId3"/>
              </a:rPr>
              <a:t>Exercises!</a:t>
            </a:r>
            <a:endParaRPr lang="en-GB" dirty="0"/>
          </a:p>
        </p:txBody>
      </p:sp>
      <p:pic>
        <p:nvPicPr>
          <p:cNvPr id="2050" name="Picture 2" descr="qr-code for edu.nl/8thy7">
            <a:extLst>
              <a:ext uri="{FF2B5EF4-FFF2-40B4-BE49-F238E27FC236}">
                <a16:creationId xmlns:a16="http://schemas.microsoft.com/office/drawing/2014/main" id="{F4292471-DDAF-5BDD-F1A0-BFE03B3EFE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0" y="2463800"/>
            <a:ext cx="4064000" cy="439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307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BEBA-5FE0-2788-747C-94C7514039B5}"/>
              </a:ext>
            </a:extLst>
          </p:cNvPr>
          <p:cNvSpPr>
            <a:spLocks noGrp="1"/>
          </p:cNvSpPr>
          <p:nvPr>
            <p:ph type="title"/>
          </p:nvPr>
        </p:nvSpPr>
        <p:spPr>
          <a:xfrm>
            <a:off x="233250" y="762035"/>
            <a:ext cx="6031984" cy="1013450"/>
          </a:xfrm>
        </p:spPr>
        <p:txBody>
          <a:bodyPr anchor="b">
            <a:normAutofit/>
          </a:bodyPr>
          <a:lstStyle/>
          <a:p>
            <a:r>
              <a:rPr lang="en-GB" sz="5400" dirty="0">
                <a:latin typeface="Cantarell" panose="02000603000000000000" pitchFamily="2" charset="0"/>
              </a:rPr>
              <a:t>What is JASP?</a:t>
            </a:r>
            <a:endParaRPr lang="en-NL" sz="5400" dirty="0">
              <a:latin typeface="Cantarell" panose="02000603000000000000" pitchFamily="2" charset="0"/>
            </a:endParaRPr>
          </a:p>
        </p:txBody>
      </p:sp>
      <p:sp>
        <p:nvSpPr>
          <p:cNvPr id="3" name="Content Placeholder 2">
            <a:extLst>
              <a:ext uri="{FF2B5EF4-FFF2-40B4-BE49-F238E27FC236}">
                <a16:creationId xmlns:a16="http://schemas.microsoft.com/office/drawing/2014/main" id="{864147FE-59FC-81D4-39B0-6C969C858476}"/>
              </a:ext>
            </a:extLst>
          </p:cNvPr>
          <p:cNvSpPr>
            <a:spLocks noGrp="1"/>
          </p:cNvSpPr>
          <p:nvPr>
            <p:ph idx="1"/>
          </p:nvPr>
        </p:nvSpPr>
        <p:spPr>
          <a:xfrm>
            <a:off x="1127448" y="2060848"/>
            <a:ext cx="4752529" cy="3320668"/>
          </a:xfrm>
        </p:spPr>
        <p:txBody>
          <a:bodyPr>
            <a:normAutofit/>
          </a:bodyPr>
          <a:lstStyle/>
          <a:p>
            <a:pPr marL="457200" indent="-457200"/>
            <a:r>
              <a:rPr lang="en-GB" sz="2200" dirty="0">
                <a:latin typeface="Cantarell" panose="02000603000000000000" pitchFamily="2" charset="0"/>
              </a:rPr>
              <a:t>Developed at </a:t>
            </a:r>
            <a:r>
              <a:rPr lang="en-GB" sz="2200" dirty="0" err="1">
                <a:latin typeface="Cantarell" panose="02000603000000000000" pitchFamily="2" charset="0"/>
              </a:rPr>
              <a:t>UvA</a:t>
            </a:r>
            <a:r>
              <a:rPr lang="en-GB" sz="2200" dirty="0">
                <a:latin typeface="Cantarell" panose="02000603000000000000" pitchFamily="2" charset="0"/>
              </a:rPr>
              <a:t> over the past 10 years, funded by research grants (NWO/EU)</a:t>
            </a:r>
          </a:p>
          <a:p>
            <a:pPr marL="457200" indent="-457200"/>
            <a:r>
              <a:rPr lang="en-GB" sz="2200" dirty="0">
                <a:latin typeface="Cantarell" panose="02000603000000000000" pitchFamily="2" charset="0"/>
              </a:rPr>
              <a:t>Graphical user interface for conducting frequentist and Bayesian statistics</a:t>
            </a:r>
          </a:p>
          <a:p>
            <a:pPr marL="457200" indent="-457200"/>
            <a:r>
              <a:rPr lang="en-GB" sz="2200" dirty="0">
                <a:latin typeface="Cantarell" panose="02000603000000000000" pitchFamily="2" charset="0"/>
                <a:hlinkClick r:id="rId2"/>
              </a:rPr>
              <a:t>https://jasp-stats.org/</a:t>
            </a:r>
            <a:endParaRPr lang="en-GB" sz="2200" dirty="0">
              <a:latin typeface="Cantarell" panose="02000603000000000000" pitchFamily="2" charset="0"/>
            </a:endParaRPr>
          </a:p>
          <a:p>
            <a:pPr marL="457200" indent="-457200"/>
            <a:r>
              <a:rPr lang="en-GB" sz="2200" dirty="0">
                <a:latin typeface="Cantarell" panose="02000603000000000000" pitchFamily="2" charset="0"/>
              </a:rPr>
              <a:t>Open-source </a:t>
            </a:r>
            <a:r>
              <a:rPr lang="en-GB" sz="2200" dirty="0">
                <a:latin typeface="Cantarell" panose="02000603000000000000" pitchFamily="2" charset="0"/>
                <a:sym typeface="Wingdings" pitchFamily="2" charset="2"/>
              </a:rPr>
              <a:t> forever free!</a:t>
            </a:r>
            <a:r>
              <a:rPr lang="en-GB" sz="2200" dirty="0">
                <a:latin typeface="Cantarell" panose="02000603000000000000" pitchFamily="2" charset="0"/>
              </a:rPr>
              <a:t> </a:t>
            </a:r>
          </a:p>
        </p:txBody>
      </p:sp>
      <p:pic>
        <p:nvPicPr>
          <p:cNvPr id="4" name="Picture 3">
            <a:extLst>
              <a:ext uri="{FF2B5EF4-FFF2-40B4-BE49-F238E27FC236}">
                <a16:creationId xmlns:a16="http://schemas.microsoft.com/office/drawing/2014/main" id="{2DE565F0-5AEC-88C2-AA7E-6D32EE5DB0E0}"/>
              </a:ext>
            </a:extLst>
          </p:cNvPr>
          <p:cNvPicPr>
            <a:picLocks noChangeAspect="1"/>
          </p:cNvPicPr>
          <p:nvPr/>
        </p:nvPicPr>
        <p:blipFill rotWithShape="1">
          <a:blip r:embed="rId3"/>
          <a:srcRect l="24835" r="4200" b="-1"/>
          <a:stretch/>
        </p:blipFill>
        <p:spPr>
          <a:xfrm>
            <a:off x="6312024" y="1268760"/>
            <a:ext cx="5878453" cy="558924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extLst>
      <p:ext uri="{BB962C8B-B14F-4D97-AF65-F5344CB8AC3E}">
        <p14:creationId xmlns:p14="http://schemas.microsoft.com/office/powerpoint/2010/main" val="4038094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B8A40E-E158-2647-52AC-266978A73F1A}"/>
              </a:ext>
            </a:extLst>
          </p:cNvPr>
          <p:cNvPicPr>
            <a:picLocks noChangeAspect="1"/>
          </p:cNvPicPr>
          <p:nvPr/>
        </p:nvPicPr>
        <p:blipFill>
          <a:blip r:embed="rId2">
            <a:extLst>
              <a:ext uri="{28A0092B-C50C-407E-A947-70E740481C1C}">
                <a14:useLocalDpi xmlns:a14="http://schemas.microsoft.com/office/drawing/2010/main" val="0"/>
              </a:ext>
            </a:extLst>
          </a:blip>
          <a:srcRect l="7175" r="7175"/>
          <a:stretch/>
        </p:blipFill>
        <p:spPr>
          <a:xfrm>
            <a:off x="0" y="1"/>
            <a:ext cx="12192000" cy="6834154"/>
          </a:xfrm>
          <a:prstGeom prst="rect">
            <a:avLst/>
          </a:prstGeom>
        </p:spPr>
      </p:pic>
      <p:pic>
        <p:nvPicPr>
          <p:cNvPr id="3" name="Picture 2">
            <a:extLst>
              <a:ext uri="{FF2B5EF4-FFF2-40B4-BE49-F238E27FC236}">
                <a16:creationId xmlns:a16="http://schemas.microsoft.com/office/drawing/2014/main" id="{8EF438D5-879F-C8CE-3550-34CD93EF8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 y="0"/>
            <a:ext cx="12179300" cy="787400"/>
          </a:xfrm>
          <a:prstGeom prst="rect">
            <a:avLst/>
          </a:prstGeom>
        </p:spPr>
      </p:pic>
      <p:sp>
        <p:nvSpPr>
          <p:cNvPr id="2" name="Titel 1">
            <a:extLst>
              <a:ext uri="{FF2B5EF4-FFF2-40B4-BE49-F238E27FC236}">
                <a16:creationId xmlns:a16="http://schemas.microsoft.com/office/drawing/2014/main" id="{9DAF3C48-95A9-619E-5A29-8EF5BEB2258E}"/>
              </a:ext>
            </a:extLst>
          </p:cNvPr>
          <p:cNvSpPr txBox="1">
            <a:spLocks/>
          </p:cNvSpPr>
          <p:nvPr/>
        </p:nvSpPr>
        <p:spPr bwMode="auto">
          <a:xfrm>
            <a:off x="428955" y="1522205"/>
            <a:ext cx="8424863"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nchor="b"/>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defRPr/>
            </a:pPr>
            <a:r>
              <a:rPr lang="nl-NL" sz="3200" b="1" dirty="0" err="1">
                <a:solidFill>
                  <a:schemeClr val="tx1"/>
                </a:solidFill>
              </a:rPr>
              <a:t>Thank</a:t>
            </a:r>
            <a:r>
              <a:rPr lang="nl-NL" sz="3200" b="1" dirty="0">
                <a:solidFill>
                  <a:schemeClr val="tx1"/>
                </a:solidFill>
              </a:rPr>
              <a:t> </a:t>
            </a:r>
            <a:r>
              <a:rPr lang="nl-NL" sz="3200" b="1" dirty="0" err="1">
                <a:solidFill>
                  <a:schemeClr val="tx1"/>
                </a:solidFill>
              </a:rPr>
              <a:t>you</a:t>
            </a:r>
            <a:r>
              <a:rPr lang="nl-NL" sz="3200" b="1" dirty="0">
                <a:solidFill>
                  <a:schemeClr val="tx1"/>
                </a:solidFill>
              </a:rPr>
              <a:t> </a:t>
            </a:r>
            <a:r>
              <a:rPr lang="nl-NL" sz="3200" b="1" dirty="0" err="1">
                <a:solidFill>
                  <a:schemeClr val="tx1"/>
                </a:solidFill>
              </a:rPr>
              <a:t>for</a:t>
            </a:r>
            <a:r>
              <a:rPr lang="nl-NL" sz="3200" b="1" dirty="0">
                <a:solidFill>
                  <a:schemeClr val="tx1"/>
                </a:solidFill>
              </a:rPr>
              <a:t> </a:t>
            </a:r>
            <a:r>
              <a:rPr lang="nl-NL" sz="3200" b="1" dirty="0" err="1">
                <a:solidFill>
                  <a:schemeClr val="tx1"/>
                </a:solidFill>
              </a:rPr>
              <a:t>your</a:t>
            </a:r>
            <a:r>
              <a:rPr lang="nl-NL" sz="3200" b="1" dirty="0">
                <a:solidFill>
                  <a:schemeClr val="tx1"/>
                </a:solidFill>
              </a:rPr>
              <a:t> </a:t>
            </a:r>
          </a:p>
          <a:p>
            <a:pPr>
              <a:defRPr/>
            </a:pPr>
            <a:r>
              <a:rPr lang="nl-NL" sz="3200" b="1" dirty="0">
                <a:solidFill>
                  <a:schemeClr val="tx1"/>
                </a:solidFill>
              </a:rPr>
              <a:t>attention!</a:t>
            </a:r>
          </a:p>
          <a:p>
            <a:pPr>
              <a:lnSpc>
                <a:spcPts val="3100"/>
              </a:lnSpc>
              <a:defRPr/>
            </a:pPr>
            <a:r>
              <a:rPr lang="nl-NL" sz="2200" dirty="0">
                <a:solidFill>
                  <a:srgbClr val="4D4D4D"/>
                </a:solidFill>
              </a:rPr>
              <a:t>Library Academy 2026</a:t>
            </a:r>
          </a:p>
        </p:txBody>
      </p:sp>
    </p:spTree>
    <p:extLst>
      <p:ext uri="{BB962C8B-B14F-4D97-AF65-F5344CB8AC3E}">
        <p14:creationId xmlns:p14="http://schemas.microsoft.com/office/powerpoint/2010/main" val="1772286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7AC525-DCFA-1084-0CF3-226864904E94}"/>
              </a:ext>
            </a:extLst>
          </p:cNvPr>
          <p:cNvSpPr txBox="1">
            <a:spLocks/>
          </p:cNvSpPr>
          <p:nvPr/>
        </p:nvSpPr>
        <p:spPr>
          <a:xfrm>
            <a:off x="1586223" y="573997"/>
            <a:ext cx="9019553" cy="9082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latin typeface="Cantarell" panose="02000603000000000000" pitchFamily="2" charset="0"/>
              </a:rPr>
              <a:t>What is JASP?</a:t>
            </a:r>
            <a:endParaRPr lang="en-NL" dirty="0">
              <a:latin typeface="Cantarell" panose="02000603000000000000" pitchFamily="2" charset="0"/>
            </a:endParaRPr>
          </a:p>
        </p:txBody>
      </p:sp>
      <p:pic>
        <p:nvPicPr>
          <p:cNvPr id="2" name="Picture 1">
            <a:extLst>
              <a:ext uri="{FF2B5EF4-FFF2-40B4-BE49-F238E27FC236}">
                <a16:creationId xmlns:a16="http://schemas.microsoft.com/office/drawing/2014/main" id="{4F91DFDC-9A6D-DC28-B06F-A993DDF808CB}"/>
              </a:ext>
            </a:extLst>
          </p:cNvPr>
          <p:cNvPicPr>
            <a:picLocks noChangeAspect="1"/>
          </p:cNvPicPr>
          <p:nvPr/>
        </p:nvPicPr>
        <p:blipFill>
          <a:blip r:embed="rId2"/>
          <a:stretch>
            <a:fillRect/>
          </a:stretch>
        </p:blipFill>
        <p:spPr>
          <a:xfrm>
            <a:off x="1721322" y="1482235"/>
            <a:ext cx="8749353" cy="5323401"/>
          </a:xfrm>
          <a:prstGeom prst="rect">
            <a:avLst/>
          </a:prstGeom>
        </p:spPr>
      </p:pic>
    </p:spTree>
    <p:extLst>
      <p:ext uri="{BB962C8B-B14F-4D97-AF65-F5344CB8AC3E}">
        <p14:creationId xmlns:p14="http://schemas.microsoft.com/office/powerpoint/2010/main" val="367883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A2FC8-6C67-E3BE-CC14-EFC10F135791}"/>
              </a:ext>
            </a:extLst>
          </p:cNvPr>
          <p:cNvSpPr>
            <a:spLocks noGrp="1"/>
          </p:cNvSpPr>
          <p:nvPr>
            <p:ph idx="1"/>
          </p:nvPr>
        </p:nvSpPr>
        <p:spPr>
          <a:xfrm>
            <a:off x="918639" y="2437876"/>
            <a:ext cx="3429000" cy="3410712"/>
          </a:xfrm>
        </p:spPr>
        <p:txBody>
          <a:bodyPr anchor="t">
            <a:normAutofit/>
          </a:bodyPr>
          <a:lstStyle/>
          <a:p>
            <a:pPr lvl="0"/>
            <a:r>
              <a:rPr lang="en-GB" sz="2200" dirty="0">
                <a:latin typeface="Cantarell" panose="02000603000000000000" pitchFamily="2" charset="0"/>
              </a:rPr>
              <a:t>Used at 374 universities across 76 countries</a:t>
            </a:r>
            <a:endParaRPr lang="en-GB" sz="2200" dirty="0">
              <a:latin typeface="Cantarell" panose="02000603000000000000" pitchFamily="2" charset="0"/>
              <a:hlinkClick r:id="rId2"/>
            </a:endParaRPr>
          </a:p>
          <a:p>
            <a:pPr lvl="0"/>
            <a:r>
              <a:rPr lang="en-GB" sz="2200" dirty="0">
                <a:latin typeface="Cantarell" panose="02000603000000000000" pitchFamily="2" charset="0"/>
              </a:rPr>
              <a:t>100,000 monthly downloads</a:t>
            </a:r>
          </a:p>
          <a:p>
            <a:endParaRPr lang="en-NL" sz="2200" b="1" dirty="0">
              <a:latin typeface="Cantarell" panose="02000603000000000000" pitchFamily="2" charset="0"/>
            </a:endParaRPr>
          </a:p>
        </p:txBody>
      </p:sp>
      <p:sp>
        <p:nvSpPr>
          <p:cNvPr id="7" name="Title 1">
            <a:extLst>
              <a:ext uri="{FF2B5EF4-FFF2-40B4-BE49-F238E27FC236}">
                <a16:creationId xmlns:a16="http://schemas.microsoft.com/office/drawing/2014/main" id="{2F7AC525-DCFA-1084-0CF3-226864904E94}"/>
              </a:ext>
            </a:extLst>
          </p:cNvPr>
          <p:cNvSpPr txBox="1">
            <a:spLocks/>
          </p:cNvSpPr>
          <p:nvPr/>
        </p:nvSpPr>
        <p:spPr>
          <a:xfrm>
            <a:off x="1710584" y="548419"/>
            <a:ext cx="8659513" cy="9219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dirty="0">
                <a:latin typeface="Cantarell" panose="02000603000000000000" pitchFamily="2" charset="0"/>
              </a:rPr>
              <a:t>What is JASP?</a:t>
            </a:r>
            <a:endParaRPr lang="en-NL" sz="4800" dirty="0">
              <a:latin typeface="Cantarell" panose="02000603000000000000" pitchFamily="2" charset="0"/>
            </a:endParaRPr>
          </a:p>
        </p:txBody>
      </p:sp>
      <p:sp>
        <p:nvSpPr>
          <p:cNvPr id="10" name="TextBox 9">
            <a:extLst>
              <a:ext uri="{FF2B5EF4-FFF2-40B4-BE49-F238E27FC236}">
                <a16:creationId xmlns:a16="http://schemas.microsoft.com/office/drawing/2014/main" id="{A229FDB9-EDFE-D79D-529B-B1021A4E7B81}"/>
              </a:ext>
            </a:extLst>
          </p:cNvPr>
          <p:cNvSpPr txBox="1"/>
          <p:nvPr/>
        </p:nvSpPr>
        <p:spPr>
          <a:xfrm>
            <a:off x="5465064" y="5848588"/>
            <a:ext cx="6096000" cy="369332"/>
          </a:xfrm>
          <a:prstGeom prst="rect">
            <a:avLst/>
          </a:prstGeom>
          <a:noFill/>
        </p:spPr>
        <p:txBody>
          <a:bodyPr wrap="square">
            <a:spAutoFit/>
          </a:bodyPr>
          <a:lstStyle/>
          <a:p>
            <a:pPr lvl="0"/>
            <a:r>
              <a:rPr lang="en-GB" sz="1800" dirty="0">
                <a:hlinkClick r:id="rId2"/>
              </a:rPr>
              <a:t>https://jasp-stats.org/teaching-with-jasp/#worldmap</a:t>
            </a:r>
          </a:p>
        </p:txBody>
      </p:sp>
      <p:pic>
        <p:nvPicPr>
          <p:cNvPr id="2" name="Picture 1">
            <a:extLst>
              <a:ext uri="{FF2B5EF4-FFF2-40B4-BE49-F238E27FC236}">
                <a16:creationId xmlns:a16="http://schemas.microsoft.com/office/drawing/2014/main" id="{0DA15368-DAF4-A93A-EF7B-DFCFA0D2025A}"/>
              </a:ext>
            </a:extLst>
          </p:cNvPr>
          <p:cNvPicPr>
            <a:picLocks noChangeAspect="1"/>
          </p:cNvPicPr>
          <p:nvPr/>
        </p:nvPicPr>
        <p:blipFill>
          <a:blip r:embed="rId3"/>
          <a:stretch>
            <a:fillRect/>
          </a:stretch>
        </p:blipFill>
        <p:spPr>
          <a:xfrm>
            <a:off x="4347639" y="1731180"/>
            <a:ext cx="7772400" cy="3487299"/>
          </a:xfrm>
          <a:prstGeom prst="rect">
            <a:avLst/>
          </a:prstGeom>
        </p:spPr>
      </p:pic>
    </p:spTree>
    <p:extLst>
      <p:ext uri="{BB962C8B-B14F-4D97-AF65-F5344CB8AC3E}">
        <p14:creationId xmlns:p14="http://schemas.microsoft.com/office/powerpoint/2010/main" val="47819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3C3D-0646-924F-1222-622F24C49C12}"/>
              </a:ext>
            </a:extLst>
          </p:cNvPr>
          <p:cNvSpPr>
            <a:spLocks noGrp="1"/>
          </p:cNvSpPr>
          <p:nvPr>
            <p:ph type="title"/>
          </p:nvPr>
        </p:nvSpPr>
        <p:spPr/>
        <p:txBody>
          <a:bodyPr/>
          <a:lstStyle/>
          <a:p>
            <a:r>
              <a:rPr lang="en-NL" dirty="0">
                <a:latin typeface="Cantarell" panose="02000603000000000000" pitchFamily="2" charset="0"/>
              </a:rPr>
              <a:t>Features</a:t>
            </a:r>
          </a:p>
        </p:txBody>
      </p:sp>
      <p:sp>
        <p:nvSpPr>
          <p:cNvPr id="3" name="Content Placeholder 2">
            <a:extLst>
              <a:ext uri="{FF2B5EF4-FFF2-40B4-BE49-F238E27FC236}">
                <a16:creationId xmlns:a16="http://schemas.microsoft.com/office/drawing/2014/main" id="{07156D9B-E1CB-5865-40B1-FF8714728CF2}"/>
              </a:ext>
            </a:extLst>
          </p:cNvPr>
          <p:cNvSpPr>
            <a:spLocks noGrp="1"/>
          </p:cNvSpPr>
          <p:nvPr>
            <p:ph idx="1"/>
          </p:nvPr>
        </p:nvSpPr>
        <p:spPr/>
        <p:txBody>
          <a:bodyPr>
            <a:noAutofit/>
          </a:bodyPr>
          <a:lstStyle/>
          <a:p>
            <a:pPr marL="457200" indent="-457200">
              <a:buFont typeface="Arial" panose="020B0604020202020204" pitchFamily="34" charset="0"/>
              <a:buChar char="•"/>
            </a:pPr>
            <a:r>
              <a:rPr lang="en-NL" sz="2400" dirty="0">
                <a:latin typeface="Cantarell" panose="02000603000000000000" pitchFamily="2" charset="0"/>
                <a:hlinkClick r:id="rId2"/>
              </a:rPr>
              <a:t>Website overview</a:t>
            </a:r>
            <a:endParaRPr lang="en-GB" sz="2400" dirty="0">
              <a:latin typeface="Cantarell" panose="02000603000000000000" pitchFamily="2" charset="0"/>
            </a:endParaRPr>
          </a:p>
          <a:p>
            <a:pPr marL="457200" indent="-457200">
              <a:buFont typeface="Arial" panose="020B0604020202020204" pitchFamily="34" charset="0"/>
              <a:buChar char="•"/>
            </a:pPr>
            <a:r>
              <a:rPr lang="en-GB" sz="2400" dirty="0">
                <a:latin typeface="Cantarell" panose="02000603000000000000" pitchFamily="2" charset="0"/>
                <a:hlinkClick r:id="rId3"/>
              </a:rPr>
              <a:t>JASP vs. SPSS feature comparison</a:t>
            </a:r>
            <a:endParaRPr lang="en-GB" sz="2400" dirty="0">
              <a:latin typeface="Cantarell" panose="02000603000000000000" pitchFamily="2" charset="0"/>
            </a:endParaRPr>
          </a:p>
          <a:p>
            <a:pPr marL="457200" indent="-457200">
              <a:buFont typeface="Arial" panose="020B0604020202020204" pitchFamily="34" charset="0"/>
              <a:buChar char="•"/>
            </a:pPr>
            <a:r>
              <a:rPr lang="en-GB" sz="2400" dirty="0">
                <a:latin typeface="Cantarell" panose="02000603000000000000" pitchFamily="2" charset="0"/>
              </a:rPr>
              <a:t>Data formats: .sav, .</a:t>
            </a:r>
            <a:r>
              <a:rPr lang="en-GB" sz="2400" dirty="0" err="1">
                <a:latin typeface="Cantarell" panose="02000603000000000000" pitchFamily="2" charset="0"/>
              </a:rPr>
              <a:t>xls</a:t>
            </a:r>
            <a:r>
              <a:rPr lang="en-GB" sz="2400" dirty="0">
                <a:latin typeface="Cantarell" panose="02000603000000000000" pitchFamily="2" charset="0"/>
              </a:rPr>
              <a:t>, .txt, .csv, .</a:t>
            </a:r>
            <a:r>
              <a:rPr lang="en-GB" sz="2400" dirty="0" err="1">
                <a:latin typeface="Cantarell" panose="02000603000000000000" pitchFamily="2" charset="0"/>
              </a:rPr>
              <a:t>ods</a:t>
            </a:r>
            <a:r>
              <a:rPr lang="en-GB" sz="2400" dirty="0">
                <a:latin typeface="Cantarell" panose="02000603000000000000" pitchFamily="2" charset="0"/>
              </a:rPr>
              <a:t>, .</a:t>
            </a:r>
            <a:r>
              <a:rPr lang="en-GB" sz="2400" dirty="0" err="1">
                <a:latin typeface="Cantarell" panose="02000603000000000000" pitchFamily="2" charset="0"/>
              </a:rPr>
              <a:t>tsv</a:t>
            </a:r>
            <a:r>
              <a:rPr lang="en-GB" sz="2400" dirty="0">
                <a:latin typeface="Cantarell" panose="02000603000000000000" pitchFamily="2" charset="0"/>
              </a:rPr>
              <a:t>, .</a:t>
            </a:r>
            <a:r>
              <a:rPr lang="en-GB" sz="2400" dirty="0" err="1">
                <a:latin typeface="Cantarell" panose="02000603000000000000" pitchFamily="2" charset="0"/>
              </a:rPr>
              <a:t>dta</a:t>
            </a:r>
            <a:r>
              <a:rPr lang="en-GB" sz="2400" dirty="0">
                <a:latin typeface="Cantarell" panose="02000603000000000000" pitchFamily="2" charset="0"/>
              </a:rPr>
              <a:t>, .</a:t>
            </a:r>
            <a:r>
              <a:rPr lang="en-GB" sz="2400" dirty="0" err="1">
                <a:latin typeface="Cantarell" panose="02000603000000000000" pitchFamily="2" charset="0"/>
              </a:rPr>
              <a:t>por</a:t>
            </a:r>
            <a:r>
              <a:rPr lang="en-GB" sz="2400" dirty="0">
                <a:latin typeface="Cantarell" panose="02000603000000000000" pitchFamily="2" charset="0"/>
              </a:rPr>
              <a:t>, .sas7bdat, .sas7bcat, and the .</a:t>
            </a:r>
            <a:r>
              <a:rPr lang="en-GB" sz="2400" dirty="0" err="1">
                <a:latin typeface="Cantarell" panose="02000603000000000000" pitchFamily="2" charset="0"/>
              </a:rPr>
              <a:t>jasp</a:t>
            </a:r>
            <a:r>
              <a:rPr lang="en-GB" sz="2400" dirty="0">
                <a:latin typeface="Cantarell" panose="02000603000000000000" pitchFamily="2" charset="0"/>
              </a:rPr>
              <a:t> format</a:t>
            </a:r>
          </a:p>
          <a:p>
            <a:pPr marL="457200" indent="-457200">
              <a:buFont typeface="Arial" panose="020B0604020202020204" pitchFamily="34" charset="0"/>
              <a:buChar char="•"/>
            </a:pPr>
            <a:r>
              <a:rPr lang="en-GB" sz="2400" dirty="0">
                <a:latin typeface="Cantarell" panose="02000603000000000000" pitchFamily="2" charset="0"/>
              </a:rPr>
              <a:t>APA tables</a:t>
            </a:r>
          </a:p>
          <a:p>
            <a:pPr marL="457200" indent="-457200">
              <a:buFont typeface="Arial" panose="020B0604020202020204" pitchFamily="34" charset="0"/>
              <a:buChar char="•"/>
            </a:pPr>
            <a:r>
              <a:rPr lang="en-GB" sz="2400" dirty="0">
                <a:latin typeface="Cantarell" panose="02000603000000000000" pitchFamily="2" charset="0"/>
              </a:rPr>
              <a:t>OSF integration</a:t>
            </a:r>
          </a:p>
          <a:p>
            <a:pPr marL="457200" indent="-457200">
              <a:buFont typeface="Arial" panose="020B0604020202020204" pitchFamily="34" charset="0"/>
              <a:buChar char="•"/>
            </a:pPr>
            <a:r>
              <a:rPr lang="en-GB" sz="2400" dirty="0">
                <a:latin typeface="Cantarell" panose="02000603000000000000" pitchFamily="2" charset="0"/>
              </a:rPr>
              <a:t>R console</a:t>
            </a:r>
          </a:p>
          <a:p>
            <a:pPr marL="457200" indent="-457200">
              <a:buFont typeface="Arial" panose="020B0604020202020204" pitchFamily="34" charset="0"/>
              <a:buChar char="•"/>
            </a:pPr>
            <a:r>
              <a:rPr lang="en-GB" sz="2400" dirty="0">
                <a:latin typeface="Cantarell" panose="02000603000000000000" pitchFamily="2" charset="0"/>
              </a:rPr>
              <a:t>Compute columns</a:t>
            </a:r>
          </a:p>
          <a:p>
            <a:pPr marL="457200" indent="-457200">
              <a:buFont typeface="Arial" panose="020B0604020202020204" pitchFamily="34" charset="0"/>
              <a:buChar char="•"/>
            </a:pPr>
            <a:r>
              <a:rPr lang="en-GB" sz="2400" dirty="0">
                <a:latin typeface="Cantarell" panose="02000603000000000000" pitchFamily="2" charset="0"/>
              </a:rPr>
              <a:t>Filtering</a:t>
            </a:r>
            <a:endParaRPr lang="en-NL" sz="2400" dirty="0">
              <a:latin typeface="Cantarell" panose="02000603000000000000" pitchFamily="2" charset="0"/>
            </a:endParaRPr>
          </a:p>
        </p:txBody>
      </p:sp>
    </p:spTree>
    <p:extLst>
      <p:ext uri="{BB962C8B-B14F-4D97-AF65-F5344CB8AC3E}">
        <p14:creationId xmlns:p14="http://schemas.microsoft.com/office/powerpoint/2010/main" val="182496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3C3D-0646-924F-1222-622F24C49C12}"/>
              </a:ext>
            </a:extLst>
          </p:cNvPr>
          <p:cNvSpPr>
            <a:spLocks noGrp="1"/>
          </p:cNvSpPr>
          <p:nvPr>
            <p:ph type="title"/>
          </p:nvPr>
        </p:nvSpPr>
        <p:spPr/>
        <p:txBody>
          <a:bodyPr/>
          <a:lstStyle/>
          <a:p>
            <a:r>
              <a:rPr lang="en-NL" dirty="0">
                <a:latin typeface="Cantarell" panose="02000603000000000000" pitchFamily="2" charset="0"/>
              </a:rPr>
              <a:t>Feature Roadmap</a:t>
            </a:r>
          </a:p>
        </p:txBody>
      </p:sp>
      <p:sp>
        <p:nvSpPr>
          <p:cNvPr id="3" name="Content Placeholder 2">
            <a:extLst>
              <a:ext uri="{FF2B5EF4-FFF2-40B4-BE49-F238E27FC236}">
                <a16:creationId xmlns:a16="http://schemas.microsoft.com/office/drawing/2014/main" id="{07156D9B-E1CB-5865-40B1-FF8714728CF2}"/>
              </a:ext>
            </a:extLst>
          </p:cNvPr>
          <p:cNvSpPr>
            <a:spLocks noGrp="1"/>
          </p:cNvSpPr>
          <p:nvPr>
            <p:ph idx="1"/>
          </p:nvPr>
        </p:nvSpPr>
        <p:spPr/>
        <p:txBody>
          <a:bodyPr/>
          <a:lstStyle/>
          <a:p>
            <a:pPr marL="457200" indent="-457200">
              <a:buFont typeface="Arial" panose="020B0604020202020204" pitchFamily="34" charset="0"/>
              <a:buChar char="•"/>
            </a:pPr>
            <a:r>
              <a:rPr lang="en-GB" sz="2800" dirty="0">
                <a:latin typeface="Cantarell" panose="02000603000000000000" pitchFamily="2" charset="0"/>
              </a:rPr>
              <a:t>Full syntax mode (</a:t>
            </a:r>
            <a:r>
              <a:rPr lang="en-GB" sz="2800" dirty="0">
                <a:latin typeface="Cantarell" panose="02000603000000000000" pitchFamily="2" charset="0"/>
                <a:hlinkClick r:id="rId2"/>
              </a:rPr>
              <a:t>blog about the first implementation</a:t>
            </a:r>
            <a:r>
              <a:rPr lang="en-GB" sz="2800" dirty="0">
                <a:latin typeface="Cantarell" panose="02000603000000000000" pitchFamily="2" charset="0"/>
              </a:rPr>
              <a:t>)</a:t>
            </a:r>
          </a:p>
          <a:p>
            <a:pPr marL="457200" indent="-457200">
              <a:buFont typeface="Arial" panose="020B0604020202020204" pitchFamily="34" charset="0"/>
              <a:buChar char="•"/>
            </a:pPr>
            <a:r>
              <a:rPr lang="en-GB" sz="2800" dirty="0">
                <a:latin typeface="Cantarell" panose="02000603000000000000" pitchFamily="2" charset="0"/>
              </a:rPr>
              <a:t>Better data manipulation</a:t>
            </a:r>
          </a:p>
          <a:p>
            <a:pPr marL="457200" indent="-457200">
              <a:buFont typeface="Arial" panose="020B0604020202020204" pitchFamily="34" charset="0"/>
              <a:buChar char="•"/>
            </a:pPr>
            <a:r>
              <a:rPr lang="en-GB" sz="2800" dirty="0">
                <a:latin typeface="Cantarell" panose="02000603000000000000" pitchFamily="2" charset="0"/>
              </a:rPr>
              <a:t>Select filters</a:t>
            </a:r>
          </a:p>
          <a:p>
            <a:pPr marL="0" indent="0">
              <a:buNone/>
            </a:pPr>
            <a:endParaRPr lang="en-GB" dirty="0">
              <a:latin typeface="Cantarell" panose="02000603000000000000" pitchFamily="2" charset="0"/>
            </a:endParaRPr>
          </a:p>
          <a:p>
            <a:endParaRPr lang="en-NL" dirty="0">
              <a:latin typeface="Cantarell" panose="02000603000000000000" pitchFamily="2" charset="0"/>
            </a:endParaRPr>
          </a:p>
        </p:txBody>
      </p:sp>
      <p:pic>
        <p:nvPicPr>
          <p:cNvPr id="4" name="Picture 3">
            <a:extLst>
              <a:ext uri="{FF2B5EF4-FFF2-40B4-BE49-F238E27FC236}">
                <a16:creationId xmlns:a16="http://schemas.microsoft.com/office/drawing/2014/main" id="{0E9FF4D2-A115-47A7-0CE0-F22EBA6DB578}"/>
              </a:ext>
            </a:extLst>
          </p:cNvPr>
          <p:cNvPicPr>
            <a:picLocks noChangeAspect="1"/>
          </p:cNvPicPr>
          <p:nvPr/>
        </p:nvPicPr>
        <p:blipFill rotWithShape="1">
          <a:blip r:embed="rId3">
            <a:lum/>
            <a:alphaModFix/>
          </a:blip>
          <a:srcRect t="3935" r="849" b="6064"/>
          <a:stretch/>
        </p:blipFill>
        <p:spPr>
          <a:xfrm>
            <a:off x="6560003" y="3586039"/>
            <a:ext cx="5631997" cy="3271961"/>
          </a:xfrm>
          <a:prstGeom prst="rect">
            <a:avLst/>
          </a:prstGeom>
          <a:noFill/>
          <a:ln>
            <a:noFill/>
          </a:ln>
        </p:spPr>
      </p:pic>
    </p:spTree>
    <p:extLst>
      <p:ext uri="{BB962C8B-B14F-4D97-AF65-F5344CB8AC3E}">
        <p14:creationId xmlns:p14="http://schemas.microsoft.com/office/powerpoint/2010/main" val="213578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6C25E-F37B-493C-1749-928F6BBD97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166DE8-5D01-CA69-85F4-FC09D1D5EDD3}"/>
              </a:ext>
            </a:extLst>
          </p:cNvPr>
          <p:cNvSpPr>
            <a:spLocks noGrp="1"/>
          </p:cNvSpPr>
          <p:nvPr>
            <p:ph type="title"/>
          </p:nvPr>
        </p:nvSpPr>
        <p:spPr>
          <a:xfrm>
            <a:off x="609600" y="1024732"/>
            <a:ext cx="10972800" cy="1143000"/>
          </a:xfrm>
        </p:spPr>
        <p:txBody>
          <a:bodyPr/>
          <a:lstStyle/>
          <a:p>
            <a:r>
              <a:rPr lang="en-GB" dirty="0">
                <a:solidFill>
                  <a:srgbClr val="000000"/>
                </a:solidFill>
                <a:latin typeface="Cantarell" panose="02000603000000000000" pitchFamily="2" charset="0"/>
              </a:rPr>
              <a:t>Other Handy Resources</a:t>
            </a:r>
            <a:endParaRPr lang="en-NL" dirty="0"/>
          </a:p>
        </p:txBody>
      </p:sp>
      <p:sp>
        <p:nvSpPr>
          <p:cNvPr id="7" name="Text Placeholder 2">
            <a:extLst>
              <a:ext uri="{FF2B5EF4-FFF2-40B4-BE49-F238E27FC236}">
                <a16:creationId xmlns:a16="http://schemas.microsoft.com/office/drawing/2014/main" id="{C9789541-2B0A-8805-A4FE-5F5F7AA4C0FF}"/>
              </a:ext>
            </a:extLst>
          </p:cNvPr>
          <p:cNvSpPr txBox="1">
            <a:spLocks/>
          </p:cNvSpPr>
          <p:nvPr/>
        </p:nvSpPr>
        <p:spPr>
          <a:xfrm>
            <a:off x="483296" y="2167732"/>
            <a:ext cx="11099104" cy="435133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GB" sz="2000" dirty="0">
                <a:latin typeface="Cantarell" panose="02000603000000000000" pitchFamily="2" charset="0"/>
                <a:hlinkClick r:id="rId2"/>
              </a:rPr>
              <a:t>The JASP Video Library</a:t>
            </a:r>
            <a:endParaRPr lang="en-GB" sz="2000" dirty="0">
              <a:latin typeface="Cantarell" panose="02000603000000000000" pitchFamily="2" charset="0"/>
              <a:hlinkClick r:id="rId3"/>
            </a:endParaRPr>
          </a:p>
          <a:p>
            <a:pPr>
              <a:lnSpc>
                <a:spcPct val="150000"/>
              </a:lnSpc>
            </a:pPr>
            <a:r>
              <a:rPr lang="en-GB" sz="2000" dirty="0">
                <a:latin typeface="Cantarell" panose="02000603000000000000" pitchFamily="2" charset="0"/>
                <a:hlinkClick r:id="rId3"/>
              </a:rPr>
              <a:t>How to Use JASP – Inventory of blogs/videos/gifs for frequentist and Bayesian analyses</a:t>
            </a:r>
          </a:p>
          <a:p>
            <a:pPr>
              <a:lnSpc>
                <a:spcPct val="150000"/>
              </a:lnSpc>
            </a:pPr>
            <a:r>
              <a:rPr lang="en-GB" sz="2000" dirty="0">
                <a:latin typeface="Cantarell" panose="02000603000000000000" pitchFamily="2" charset="0"/>
                <a:hlinkClick r:id="rId4"/>
              </a:rPr>
              <a:t>JASP YouTube page</a:t>
            </a:r>
          </a:p>
          <a:p>
            <a:pPr>
              <a:lnSpc>
                <a:spcPct val="150000"/>
              </a:lnSpc>
            </a:pPr>
            <a:r>
              <a:rPr lang="en-GB" sz="2000" dirty="0">
                <a:latin typeface="Cantarell" panose="02000603000000000000" pitchFamily="2" charset="0"/>
                <a:hlinkClick r:id="rId5"/>
              </a:rPr>
              <a:t>Step By Step Guide: 1. Bayesian One-Way ANOVA</a:t>
            </a:r>
            <a:r>
              <a:rPr lang="en-GB" sz="2000" dirty="0">
                <a:latin typeface="Cantarell" panose="02000603000000000000" pitchFamily="2" charset="0"/>
              </a:rPr>
              <a:t> and the </a:t>
            </a:r>
            <a:r>
              <a:rPr lang="en-GB" sz="2000" dirty="0">
                <a:latin typeface="Cantarell" panose="02000603000000000000" pitchFamily="2" charset="0"/>
                <a:hlinkClick r:id="rId6"/>
              </a:rPr>
              <a:t>full playlist</a:t>
            </a:r>
          </a:p>
          <a:p>
            <a:pPr>
              <a:lnSpc>
                <a:spcPct val="150000"/>
              </a:lnSpc>
            </a:pPr>
            <a:r>
              <a:rPr lang="en-GB" sz="2000" dirty="0">
                <a:latin typeface="Cantarell" panose="02000603000000000000" pitchFamily="2" charset="0"/>
              </a:rPr>
              <a:t>JASP on Bluesky - </a:t>
            </a:r>
            <a:r>
              <a:rPr lang="en-GB" sz="2000" dirty="0">
                <a:latin typeface="Cantarell" panose="02000603000000000000" pitchFamily="2" charset="0"/>
                <a:hlinkClick r:id="rId7"/>
              </a:rPr>
              <a:t>https://bsky.app/profile/jaspstats.bsky.social</a:t>
            </a:r>
            <a:endParaRPr lang="en-GB" sz="2000" dirty="0">
              <a:latin typeface="Cantarell" panose="02000603000000000000" pitchFamily="2" charset="0"/>
            </a:endParaRPr>
          </a:p>
          <a:p>
            <a:pPr>
              <a:lnSpc>
                <a:spcPct val="150000"/>
              </a:lnSpc>
            </a:pPr>
            <a:r>
              <a:rPr lang="en-GB" sz="2000" dirty="0">
                <a:latin typeface="Cantarell" panose="02000603000000000000" pitchFamily="2" charset="0"/>
              </a:rPr>
              <a:t>JASP forum - </a:t>
            </a:r>
            <a:r>
              <a:rPr lang="en-GB" sz="2000" dirty="0">
                <a:latin typeface="Cantarell" panose="02000603000000000000" pitchFamily="2" charset="0"/>
                <a:hlinkClick r:id="rId8"/>
              </a:rPr>
              <a:t>https://forum.cogsci.nl/index.php?p=/categories/jasp-bayesfactor</a:t>
            </a:r>
            <a:r>
              <a:rPr lang="en-GB" sz="2000" dirty="0">
                <a:latin typeface="Cantarell" panose="02000603000000000000" pitchFamily="2" charset="0"/>
              </a:rPr>
              <a:t> </a:t>
            </a:r>
          </a:p>
          <a:p>
            <a:pPr>
              <a:lnSpc>
                <a:spcPct val="150000"/>
              </a:lnSpc>
            </a:pPr>
            <a:r>
              <a:rPr lang="en-GB" sz="2000" dirty="0">
                <a:latin typeface="Cantarell" panose="02000603000000000000" pitchFamily="2" charset="0"/>
              </a:rPr>
              <a:t>Found a bug? Please report on </a:t>
            </a:r>
            <a:r>
              <a:rPr lang="en-GB" sz="2000" dirty="0" err="1">
                <a:latin typeface="Cantarell" panose="02000603000000000000" pitchFamily="2" charset="0"/>
              </a:rPr>
              <a:t>Github</a:t>
            </a:r>
            <a:r>
              <a:rPr lang="en-GB" sz="2000" dirty="0">
                <a:latin typeface="Cantarell" panose="02000603000000000000" pitchFamily="2" charset="0"/>
              </a:rPr>
              <a:t>: </a:t>
            </a:r>
            <a:r>
              <a:rPr lang="en-GB" sz="2000" dirty="0">
                <a:latin typeface="Cantarell" panose="02000603000000000000" pitchFamily="2" charset="0"/>
                <a:hlinkClick r:id="rId9"/>
              </a:rPr>
              <a:t>https://github.com/jasp-stats/jasp-issues/issues</a:t>
            </a:r>
          </a:p>
          <a:p>
            <a:pPr>
              <a:lnSpc>
                <a:spcPct val="150000"/>
              </a:lnSpc>
            </a:pPr>
            <a:r>
              <a:rPr lang="en-GB" sz="2000" dirty="0">
                <a:latin typeface="Cantarell" panose="02000603000000000000" pitchFamily="2" charset="0"/>
                <a:hlinkClick r:id="rId9"/>
              </a:rPr>
              <a:t>JASP Verification Project</a:t>
            </a:r>
            <a:endParaRPr lang="en-GB" sz="2000" dirty="0">
              <a:latin typeface="Cantarell" panose="02000603000000000000" pitchFamily="2" charset="0"/>
              <a:hlinkClick r:id="rId10"/>
            </a:endParaRPr>
          </a:p>
          <a:p>
            <a:pPr>
              <a:lnSpc>
                <a:spcPct val="150000"/>
              </a:lnSpc>
            </a:pPr>
            <a:r>
              <a:rPr lang="en-GB" sz="2000" dirty="0">
                <a:latin typeface="Cantarell" panose="02000603000000000000" pitchFamily="2" charset="0"/>
              </a:rPr>
              <a:t>More JASP workshops: </a:t>
            </a:r>
            <a:r>
              <a:rPr lang="en-GB" sz="2000" dirty="0">
                <a:latin typeface="Cantarell" panose="02000603000000000000" pitchFamily="2" charset="0"/>
                <a:hlinkClick r:id="rId11"/>
              </a:rPr>
              <a:t>https://jasp-stats.org/workshop/</a:t>
            </a:r>
            <a:r>
              <a:rPr lang="en-GB" sz="2000" dirty="0">
                <a:latin typeface="Cantarell" panose="02000603000000000000" pitchFamily="2" charset="0"/>
              </a:rPr>
              <a:t>  </a:t>
            </a:r>
          </a:p>
        </p:txBody>
      </p:sp>
    </p:spTree>
    <p:extLst>
      <p:ext uri="{BB962C8B-B14F-4D97-AF65-F5344CB8AC3E}">
        <p14:creationId xmlns:p14="http://schemas.microsoft.com/office/powerpoint/2010/main" val="244836871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faf215f-c2cb-4a8f-bead-20022bdba54d">
      <Terms xmlns="http://schemas.microsoft.com/office/infopath/2007/PartnerControls"/>
    </lcf76f155ced4ddcb4097134ff3c332f>
    <TaxCatchAll xmlns="90cb494f-cbb7-4df6-a34b-1eeafbe43e0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D606C8392FB534AB96A14996B1E80DC" ma:contentTypeVersion="19" ma:contentTypeDescription="Een nieuw document maken." ma:contentTypeScope="" ma:versionID="693e27e080ce9f21848e8c34e1691b20">
  <xsd:schema xmlns:xsd="http://www.w3.org/2001/XMLSchema" xmlns:xs="http://www.w3.org/2001/XMLSchema" xmlns:p="http://schemas.microsoft.com/office/2006/metadata/properties" xmlns:ns2="cfaf215f-c2cb-4a8f-bead-20022bdba54d" xmlns:ns3="90cb494f-cbb7-4df6-a34b-1eeafbe43e06" targetNamespace="http://schemas.microsoft.com/office/2006/metadata/properties" ma:root="true" ma:fieldsID="64cb4256fa14c4634f9ac4f2f0739b5a" ns2:_="" ns3:_="">
    <xsd:import namespace="cfaf215f-c2cb-4a8f-bead-20022bdba54d"/>
    <xsd:import namespace="90cb494f-cbb7-4df6-a34b-1eeafbe43e0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GenerationTime" minOccurs="0"/>
                <xsd:element ref="ns2:MediaServiceEventHashCode" minOccurs="0"/>
                <xsd:element ref="ns2:MediaServiceOCR" minOccurs="0"/>
                <xsd:element ref="ns3:SharedWithUsers" minOccurs="0"/>
                <xsd:element ref="ns3:SharedWithDetail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af215f-c2cb-4a8f-bead-20022bdba5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99b6ca76-abda-4f5c-bf70-6374a71c10d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cb494f-cbb7-4df6-a34b-1eeafbe43e06" elementFormDefault="qualified">
    <xsd:import namespace="http://schemas.microsoft.com/office/2006/documentManagement/types"/>
    <xsd:import namespace="http://schemas.microsoft.com/office/infopath/2007/PartnerControls"/>
    <xsd:element name="SharedWithUsers" ma:index="1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6d87ea3d-aac6-4dbc-a39c-f82db14bc832}" ma:internalName="TaxCatchAll" ma:showField="CatchAllData" ma:web="90cb494f-cbb7-4df6-a34b-1eeafbe43e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3ED78D-3295-4E7A-A7B7-D148F71CB5B6}">
  <ds:schemaRefs>
    <ds:schemaRef ds:uri="http://schemas.microsoft.com/office/2006/metadata/properties"/>
    <ds:schemaRef ds:uri="http://schemas.microsoft.com/office/infopath/2007/PartnerControls"/>
    <ds:schemaRef ds:uri="cfaf215f-c2cb-4a8f-bead-20022bdba54d"/>
    <ds:schemaRef ds:uri="90cb494f-cbb7-4df6-a34b-1eeafbe43e06"/>
  </ds:schemaRefs>
</ds:datastoreItem>
</file>

<file path=customXml/itemProps2.xml><?xml version="1.0" encoding="utf-8"?>
<ds:datastoreItem xmlns:ds="http://schemas.openxmlformats.org/officeDocument/2006/customXml" ds:itemID="{4D930F6A-6B2F-43C7-B5BE-174AF52DAD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af215f-c2cb-4a8f-bead-20022bdba54d"/>
    <ds:schemaRef ds:uri="90cb494f-cbb7-4df6-a34b-1eeafbe43e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46973E-94AF-42A3-AF8B-C7C3842288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12103</TotalTime>
  <Words>1190</Words>
  <Application>Microsoft Office PowerPoint</Application>
  <PresentationFormat>Widescreen</PresentationFormat>
  <Paragraphs>281</Paragraphs>
  <Slides>40</Slides>
  <Notes>19</Notes>
  <HiddenSlides>0</HiddenSlides>
  <MMClips>0</MMClips>
  <ScaleCrop>false</ScaleCrop>
  <HeadingPairs>
    <vt:vector size="4" baseType="variant">
      <vt:variant>
        <vt:lpstr>Theme</vt:lpstr>
      </vt:variant>
      <vt:variant>
        <vt:i4>2</vt:i4>
      </vt:variant>
      <vt:variant>
        <vt:lpstr>Slide Titles</vt:lpstr>
      </vt:variant>
      <vt:variant>
        <vt:i4>40</vt:i4>
      </vt:variant>
    </vt:vector>
  </HeadingPairs>
  <TitlesOfParts>
    <vt:vector size="42" baseType="lpstr">
      <vt:lpstr>Custom Design</vt:lpstr>
      <vt:lpstr>1_Custom Design</vt:lpstr>
      <vt:lpstr>PowerPoint Presentation</vt:lpstr>
      <vt:lpstr>PowerPoint Presentation</vt:lpstr>
      <vt:lpstr>Outline</vt:lpstr>
      <vt:lpstr>What is JASP?</vt:lpstr>
      <vt:lpstr>PowerPoint Presentation</vt:lpstr>
      <vt:lpstr>PowerPoint Presentation</vt:lpstr>
      <vt:lpstr>Features</vt:lpstr>
      <vt:lpstr>Feature Roadmap</vt:lpstr>
      <vt:lpstr>Other Handy Resources</vt:lpstr>
      <vt:lpstr>JASP Literature</vt:lpstr>
      <vt:lpstr>PowerPoint Presentation</vt:lpstr>
      <vt:lpstr>Data Management</vt:lpstr>
      <vt:lpstr>The Variable View</vt:lpstr>
      <vt:lpstr>Variable Types</vt:lpstr>
      <vt:lpstr>Variable Settings</vt:lpstr>
      <vt:lpstr>Computing a New Variable</vt:lpstr>
      <vt:lpstr>Filtering Data</vt:lpstr>
      <vt:lpstr>Descriptives – input window</vt:lpstr>
      <vt:lpstr>Descriptives – output window</vt:lpstr>
      <vt:lpstr>PowerPoint Presentation</vt:lpstr>
      <vt:lpstr>There are lots of different machine learning algorithms </vt:lpstr>
      <vt:lpstr>Machine learning is about finding patterns,  the goal is making predictions  </vt:lpstr>
      <vt:lpstr>PowerPoint Presentation</vt:lpstr>
      <vt:lpstr>Better performance (often) comes with higher complexity </vt:lpstr>
      <vt:lpstr>PowerPoint Presentation</vt:lpstr>
      <vt:lpstr>PowerPoint Presentation</vt:lpstr>
      <vt:lpstr>Machine learning is about finding patterns,  the goal is making predictions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Lynda Booth</dc:creator>
  <cp:lastModifiedBy>Johnny van Doorn</cp:lastModifiedBy>
  <cp:revision>226</cp:revision>
  <dcterms:created xsi:type="dcterms:W3CDTF">2017-01-21T04:50:03Z</dcterms:created>
  <dcterms:modified xsi:type="dcterms:W3CDTF">2026-01-20T19:51:19Z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0x010100DD606C8392FB534AB96A14996B1E80DC</vt:lpwstr>
  </property>
  <property fmtid="{D5CDD505-2E9C-101B-9397-08002B2CF9AE}" pid="3" name="MediaServiceImageTags">
    <vt:lpwstr/>
  </property>
</Properties>
</file>